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Lst>
  <p:notesMasterIdLst>
    <p:notesMasterId r:id="rId21"/>
  </p:notesMasterIdLst>
  <p:sldIdLst>
    <p:sldId id="296" r:id="rId3"/>
    <p:sldId id="292" r:id="rId4"/>
    <p:sldId id="302" r:id="rId5"/>
    <p:sldId id="304" r:id="rId6"/>
    <p:sldId id="301" r:id="rId7"/>
    <p:sldId id="303" r:id="rId8"/>
    <p:sldId id="299" r:id="rId9"/>
    <p:sldId id="305" r:id="rId10"/>
    <p:sldId id="306" r:id="rId11"/>
    <p:sldId id="307" r:id="rId12"/>
    <p:sldId id="308" r:id="rId13"/>
    <p:sldId id="309" r:id="rId14"/>
    <p:sldId id="310" r:id="rId15"/>
    <p:sldId id="280" r:id="rId16"/>
    <p:sldId id="290" r:id="rId17"/>
    <p:sldId id="264" r:id="rId18"/>
    <p:sldId id="258" r:id="rId19"/>
    <p:sldId id="259" r:id="rId20"/>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02B"/>
    <a:srgbClr val="342FEA"/>
    <a:srgbClr val="C6DF65"/>
    <a:srgbClr val="EE92D3"/>
    <a:srgbClr val="B9D63E"/>
    <a:srgbClr val="3C34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50" autoAdjust="0"/>
    <p:restoredTop sz="94641" autoAdjust="0"/>
  </p:normalViewPr>
  <p:slideViewPr>
    <p:cSldViewPr snapToGrid="0">
      <p:cViewPr>
        <p:scale>
          <a:sx n="66" d="100"/>
          <a:sy n="66" d="100"/>
        </p:scale>
        <p:origin x="1050"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926D6D-96B4-4EDB-B0E7-7B5F4E71B6BD}" type="datetimeFigureOut">
              <a:rPr lang="es-CO" smtClean="0"/>
              <a:t>22/10/2025</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993FE7-C84A-48E4-A4A7-AD5B663C3C9D}" type="slidenum">
              <a:rPr lang="es-CO" smtClean="0"/>
              <a:t>‹Nº›</a:t>
            </a:fld>
            <a:endParaRPr lang="es-CO"/>
          </a:p>
        </p:txBody>
      </p:sp>
    </p:spTree>
    <p:extLst>
      <p:ext uri="{BB962C8B-B14F-4D97-AF65-F5344CB8AC3E}">
        <p14:creationId xmlns:p14="http://schemas.microsoft.com/office/powerpoint/2010/main" val="2520518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fld id="{2A993FE7-C84A-48E4-A4A7-AD5B663C3C9D}" type="slidenum">
              <a:rPr lang="es-CO" smtClean="0"/>
              <a:t>1</a:t>
            </a:fld>
            <a:endParaRPr lang="es-CO"/>
          </a:p>
        </p:txBody>
      </p:sp>
    </p:spTree>
    <p:extLst>
      <p:ext uri="{BB962C8B-B14F-4D97-AF65-F5344CB8AC3E}">
        <p14:creationId xmlns:p14="http://schemas.microsoft.com/office/powerpoint/2010/main" val="3247793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fld id="{2A993FE7-C84A-48E4-A4A7-AD5B663C3C9D}" type="slidenum">
              <a:rPr lang="es-CO" smtClean="0"/>
              <a:t>15</a:t>
            </a:fld>
            <a:endParaRPr lang="es-CO"/>
          </a:p>
        </p:txBody>
      </p:sp>
    </p:spTree>
    <p:extLst>
      <p:ext uri="{BB962C8B-B14F-4D97-AF65-F5344CB8AC3E}">
        <p14:creationId xmlns:p14="http://schemas.microsoft.com/office/powerpoint/2010/main" val="41558359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6.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20.svg"/><Relationship Id="rId4" Type="http://schemas.openxmlformats.org/officeDocument/2006/relationships/image" Target="../media/image1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3.svg"/><Relationship Id="rId2" Type="http://schemas.openxmlformats.org/officeDocument/2006/relationships/image" Target="../media/image21.pn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24.svg"/><Relationship Id="rId4" Type="http://schemas.openxmlformats.org/officeDocument/2006/relationships/image" Target="../media/image2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14C153-F685-CB38-BDCA-22EAE030ECEE}"/>
              </a:ext>
            </a:extLst>
          </p:cNvPr>
          <p:cNvSpPr>
            <a:spLocks noGrp="1"/>
          </p:cNvSpPr>
          <p:nvPr>
            <p:ph type="ctrTitle" hasCustomPrompt="1"/>
          </p:nvPr>
        </p:nvSpPr>
        <p:spPr>
          <a:xfrm>
            <a:off x="897080" y="2846821"/>
            <a:ext cx="6380019" cy="1839479"/>
          </a:xfrm>
          <a:prstGeom prst="rect">
            <a:avLst/>
          </a:prstGeom>
        </p:spPr>
        <p:txBody>
          <a:bodyPr anchor="b"/>
          <a:lstStyle>
            <a:lvl1pPr algn="l">
              <a:defRPr sz="6600">
                <a:solidFill>
                  <a:schemeClr val="bg1"/>
                </a:solidFill>
                <a:latin typeface="Plus Jakarta Sans ExtraBold" pitchFamily="2" charset="0"/>
                <a:cs typeface="Plus Jakarta Sans ExtraBold" pitchFamily="2" charset="0"/>
              </a:defRPr>
            </a:lvl1pPr>
          </a:lstStyle>
          <a:p>
            <a:r>
              <a:rPr lang="es-MX" dirty="0"/>
              <a:t>Haz clic para agregar título</a:t>
            </a:r>
            <a:endParaRPr lang="es-CO" dirty="0"/>
          </a:p>
        </p:txBody>
      </p:sp>
      <p:pic>
        <p:nvPicPr>
          <p:cNvPr id="4" name="Gráfico 3">
            <a:extLst>
              <a:ext uri="{FF2B5EF4-FFF2-40B4-BE49-F238E27FC236}">
                <a16:creationId xmlns:a16="http://schemas.microsoft.com/office/drawing/2014/main" id="{1526C28F-88EE-D65E-E703-5074099575C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173685" y="5663731"/>
            <a:ext cx="4403271" cy="689669"/>
          </a:xfrm>
          <a:prstGeom prst="rect">
            <a:avLst/>
          </a:prstGeom>
        </p:spPr>
      </p:pic>
    </p:spTree>
    <p:extLst>
      <p:ext uri="{BB962C8B-B14F-4D97-AF65-F5344CB8AC3E}">
        <p14:creationId xmlns:p14="http://schemas.microsoft.com/office/powerpoint/2010/main" val="2545413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D86C28-559B-6472-9826-F872A7E60149}"/>
              </a:ext>
            </a:extLst>
          </p:cNvPr>
          <p:cNvSpPr>
            <a:spLocks noGrp="1"/>
          </p:cNvSpPr>
          <p:nvPr>
            <p:ph type="title" hasCustomPrompt="1"/>
          </p:nvPr>
        </p:nvSpPr>
        <p:spPr>
          <a:xfrm>
            <a:off x="838200" y="2686050"/>
            <a:ext cx="10515600" cy="1000125"/>
          </a:xfrm>
          <a:prstGeom prst="rect">
            <a:avLst/>
          </a:prstGeom>
        </p:spPr>
        <p:txBody>
          <a:bodyPr anchor="b"/>
          <a:lstStyle>
            <a:lvl1pPr algn="l">
              <a:defRPr sz="6000">
                <a:solidFill>
                  <a:schemeClr val="bg1"/>
                </a:solidFill>
                <a:latin typeface="Plus Jakarta Sans ExtraBold" pitchFamily="2" charset="0"/>
                <a:cs typeface="Plus Jakarta Sans ExtraBold" pitchFamily="2" charset="0"/>
              </a:defRPr>
            </a:lvl1pPr>
          </a:lstStyle>
          <a:p>
            <a:r>
              <a:rPr lang="es-MX" dirty="0"/>
              <a:t>Haz clic para agregar título</a:t>
            </a:r>
            <a:endParaRPr lang="es-CO" dirty="0"/>
          </a:p>
        </p:txBody>
      </p:sp>
      <p:sp>
        <p:nvSpPr>
          <p:cNvPr id="3" name="Marcador de texto 2">
            <a:extLst>
              <a:ext uri="{FF2B5EF4-FFF2-40B4-BE49-F238E27FC236}">
                <a16:creationId xmlns:a16="http://schemas.microsoft.com/office/drawing/2014/main" id="{91E4709D-79F9-02E2-DFB4-0407E6CA1CC4}"/>
              </a:ext>
            </a:extLst>
          </p:cNvPr>
          <p:cNvSpPr>
            <a:spLocks noGrp="1"/>
          </p:cNvSpPr>
          <p:nvPr>
            <p:ph type="body" idx="1" hasCustomPrompt="1"/>
          </p:nvPr>
        </p:nvSpPr>
        <p:spPr>
          <a:xfrm>
            <a:off x="838200" y="3941763"/>
            <a:ext cx="10515600" cy="573087"/>
          </a:xfrm>
          <a:prstGeom prst="rect">
            <a:avLst/>
          </a:prstGeom>
        </p:spPr>
        <p:txBody>
          <a:bodyPr/>
          <a:lstStyle>
            <a:lvl1pPr marL="0" indent="0" algn="l">
              <a:buNone/>
              <a:defRPr sz="2400">
                <a:solidFill>
                  <a:schemeClr val="bg1"/>
                </a:solidFill>
                <a:latin typeface="Plus Jakarta Sans Light" pitchFamily="2" charset="0"/>
                <a:cs typeface="Plus Jakarta Sans Light"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dirty="0"/>
              <a:t>Haz clic para agregar texto</a:t>
            </a:r>
          </a:p>
        </p:txBody>
      </p:sp>
      <p:pic>
        <p:nvPicPr>
          <p:cNvPr id="9" name="Gráfico 8">
            <a:extLst>
              <a:ext uri="{FF2B5EF4-FFF2-40B4-BE49-F238E27FC236}">
                <a16:creationId xmlns:a16="http://schemas.microsoft.com/office/drawing/2014/main" id="{701C2BC3-F3EA-31B6-5632-D681BAB7102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173685" y="5663731"/>
            <a:ext cx="4403271" cy="689669"/>
          </a:xfrm>
          <a:prstGeom prst="rect">
            <a:avLst/>
          </a:prstGeom>
        </p:spPr>
      </p:pic>
    </p:spTree>
    <p:extLst>
      <p:ext uri="{BB962C8B-B14F-4D97-AF65-F5344CB8AC3E}">
        <p14:creationId xmlns:p14="http://schemas.microsoft.com/office/powerpoint/2010/main" val="547062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Diapositiva de título">
    <p:bg>
      <p:bgPr>
        <a:solidFill>
          <a:schemeClr val="bg1"/>
        </a:solidFill>
        <a:effectLst/>
      </p:bgPr>
    </p:bg>
    <p:spTree>
      <p:nvGrpSpPr>
        <p:cNvPr id="1" name=""/>
        <p:cNvGrpSpPr/>
        <p:nvPr/>
      </p:nvGrpSpPr>
      <p:grpSpPr>
        <a:xfrm>
          <a:off x="0" y="0"/>
          <a:ext cx="0" cy="0"/>
          <a:chOff x="0" y="0"/>
          <a:chExt cx="0" cy="0"/>
        </a:xfrm>
      </p:grpSpPr>
      <p:sp>
        <p:nvSpPr>
          <p:cNvPr id="10" name="Marcador de posición de imagen 9">
            <a:extLst>
              <a:ext uri="{FF2B5EF4-FFF2-40B4-BE49-F238E27FC236}">
                <a16:creationId xmlns:a16="http://schemas.microsoft.com/office/drawing/2014/main" id="{039BA464-F3F9-F1BA-85DE-0375BE8F0266}"/>
              </a:ext>
            </a:extLst>
          </p:cNvPr>
          <p:cNvSpPr>
            <a:spLocks noGrp="1"/>
          </p:cNvSpPr>
          <p:nvPr>
            <p:ph type="pic" sz="quarter" idx="10"/>
          </p:nvPr>
        </p:nvSpPr>
        <p:spPr>
          <a:xfrm>
            <a:off x="0" y="0"/>
            <a:ext cx="5257800" cy="6858000"/>
          </a:xfrm>
          <a:prstGeom prst="rect">
            <a:avLst/>
          </a:prstGeom>
        </p:spPr>
        <p:txBody>
          <a:bodyPr/>
          <a:lstStyle/>
          <a:p>
            <a:endParaRPr lang="es-CO"/>
          </a:p>
        </p:txBody>
      </p:sp>
      <p:sp>
        <p:nvSpPr>
          <p:cNvPr id="4" name="Rectángulo 3">
            <a:extLst>
              <a:ext uri="{FF2B5EF4-FFF2-40B4-BE49-F238E27FC236}">
                <a16:creationId xmlns:a16="http://schemas.microsoft.com/office/drawing/2014/main" id="{BE6D23A9-F32E-BB80-2598-5AF8D6A3845D}"/>
              </a:ext>
            </a:extLst>
          </p:cNvPr>
          <p:cNvSpPr/>
          <p:nvPr userDrawn="1"/>
        </p:nvSpPr>
        <p:spPr>
          <a:xfrm>
            <a:off x="5257800" y="3807129"/>
            <a:ext cx="6934199" cy="1135574"/>
          </a:xfrm>
          <a:prstGeom prst="rect">
            <a:avLst/>
          </a:prstGeom>
          <a:solidFill>
            <a:srgbClr val="342F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Marcador de texto 2">
            <a:extLst>
              <a:ext uri="{FF2B5EF4-FFF2-40B4-BE49-F238E27FC236}">
                <a16:creationId xmlns:a16="http://schemas.microsoft.com/office/drawing/2014/main" id="{91E4709D-79F9-02E2-DFB4-0407E6CA1CC4}"/>
              </a:ext>
            </a:extLst>
          </p:cNvPr>
          <p:cNvSpPr>
            <a:spLocks noGrp="1"/>
          </p:cNvSpPr>
          <p:nvPr>
            <p:ph type="body" idx="1" hasCustomPrompt="1"/>
          </p:nvPr>
        </p:nvSpPr>
        <p:spPr>
          <a:xfrm>
            <a:off x="6190735" y="4089558"/>
            <a:ext cx="5474215" cy="573087"/>
          </a:xfrm>
          <a:prstGeom prst="rect">
            <a:avLst/>
          </a:prstGeom>
        </p:spPr>
        <p:txBody>
          <a:bodyPr/>
          <a:lstStyle>
            <a:lvl1pPr marL="0" indent="0" algn="r">
              <a:buNone/>
              <a:defRPr sz="2400">
                <a:solidFill>
                  <a:schemeClr val="bg1"/>
                </a:solidFill>
                <a:latin typeface="Plus Jakarta Sans Light" pitchFamily="2" charset="0"/>
                <a:cs typeface="Plus Jakarta Sans Light"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dirty="0"/>
              <a:t>Haz clic para agregar texto</a:t>
            </a:r>
          </a:p>
        </p:txBody>
      </p:sp>
      <p:pic>
        <p:nvPicPr>
          <p:cNvPr id="7" name="Gráfico 6">
            <a:extLst>
              <a:ext uri="{FF2B5EF4-FFF2-40B4-BE49-F238E27FC236}">
                <a16:creationId xmlns:a16="http://schemas.microsoft.com/office/drawing/2014/main" id="{56B8095E-AAFD-6854-DAED-E06EBC3C796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799074">
            <a:off x="4286786" y="862820"/>
            <a:ext cx="1942026" cy="2173460"/>
          </a:xfrm>
          <a:prstGeom prst="rect">
            <a:avLst/>
          </a:prstGeom>
        </p:spPr>
      </p:pic>
      <p:sp>
        <p:nvSpPr>
          <p:cNvPr id="2" name="Título 1">
            <a:extLst>
              <a:ext uri="{FF2B5EF4-FFF2-40B4-BE49-F238E27FC236}">
                <a16:creationId xmlns:a16="http://schemas.microsoft.com/office/drawing/2014/main" id="{BAD86C28-559B-6472-9826-F872A7E60149}"/>
              </a:ext>
            </a:extLst>
          </p:cNvPr>
          <p:cNvSpPr>
            <a:spLocks noGrp="1"/>
          </p:cNvSpPr>
          <p:nvPr>
            <p:ph type="title" hasCustomPrompt="1"/>
          </p:nvPr>
        </p:nvSpPr>
        <p:spPr>
          <a:xfrm>
            <a:off x="6190735" y="1734794"/>
            <a:ext cx="5474215" cy="1870915"/>
          </a:xfrm>
          <a:prstGeom prst="rect">
            <a:avLst/>
          </a:prstGeom>
        </p:spPr>
        <p:txBody>
          <a:bodyPr anchor="b"/>
          <a:lstStyle>
            <a:lvl1pPr algn="r">
              <a:defRPr sz="6000">
                <a:solidFill>
                  <a:schemeClr val="tx1"/>
                </a:solidFill>
                <a:latin typeface="Plus Jakarta Sans ExtraBold" pitchFamily="2" charset="0"/>
                <a:cs typeface="Plus Jakarta Sans ExtraBold" pitchFamily="2" charset="0"/>
              </a:defRPr>
            </a:lvl1pPr>
          </a:lstStyle>
          <a:p>
            <a:r>
              <a:rPr lang="es-MX" dirty="0"/>
              <a:t>Haz clic para agregar título</a:t>
            </a:r>
            <a:endParaRPr lang="es-CO" dirty="0"/>
          </a:p>
        </p:txBody>
      </p:sp>
      <p:pic>
        <p:nvPicPr>
          <p:cNvPr id="11" name="Gráfico 10">
            <a:extLst>
              <a:ext uri="{FF2B5EF4-FFF2-40B4-BE49-F238E27FC236}">
                <a16:creationId xmlns:a16="http://schemas.microsoft.com/office/drawing/2014/main" id="{0A879E35-E2CD-E537-0069-095066A768F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173685" y="5664770"/>
            <a:ext cx="4403271" cy="687749"/>
          </a:xfrm>
          <a:prstGeom prst="rect">
            <a:avLst/>
          </a:prstGeom>
        </p:spPr>
      </p:pic>
    </p:spTree>
    <p:extLst>
      <p:ext uri="{BB962C8B-B14F-4D97-AF65-F5344CB8AC3E}">
        <p14:creationId xmlns:p14="http://schemas.microsoft.com/office/powerpoint/2010/main" val="2191518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5_Diseño personalizado">
    <p:bg>
      <p:bgPr>
        <a:solidFill>
          <a:schemeClr val="bg1"/>
        </a:solidFill>
        <a:effectLst/>
      </p:bgPr>
    </p:bg>
    <p:spTree>
      <p:nvGrpSpPr>
        <p:cNvPr id="1" name=""/>
        <p:cNvGrpSpPr/>
        <p:nvPr/>
      </p:nvGrpSpPr>
      <p:grpSpPr>
        <a:xfrm>
          <a:off x="0" y="0"/>
          <a:ext cx="0" cy="0"/>
          <a:chOff x="0" y="0"/>
          <a:chExt cx="0" cy="0"/>
        </a:xfrm>
      </p:grpSpPr>
      <p:sp>
        <p:nvSpPr>
          <p:cNvPr id="20" name="Rectángulo 19">
            <a:extLst>
              <a:ext uri="{FF2B5EF4-FFF2-40B4-BE49-F238E27FC236}">
                <a16:creationId xmlns:a16="http://schemas.microsoft.com/office/drawing/2014/main" id="{16B09F01-D7F4-2308-FE01-E4D94E0283E9}"/>
              </a:ext>
            </a:extLst>
          </p:cNvPr>
          <p:cNvSpPr/>
          <p:nvPr userDrawn="1"/>
        </p:nvSpPr>
        <p:spPr>
          <a:xfrm>
            <a:off x="0" y="0"/>
            <a:ext cx="6895072" cy="6858000"/>
          </a:xfrm>
          <a:prstGeom prst="rect">
            <a:avLst/>
          </a:prstGeom>
          <a:solidFill>
            <a:srgbClr val="342F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C86FE915-FCFD-1DC2-E387-42BD6626E6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13572" y="2497293"/>
            <a:ext cx="4896740" cy="5480290"/>
          </a:xfrm>
          <a:prstGeom prst="rect">
            <a:avLst/>
          </a:prstGeom>
        </p:spPr>
      </p:pic>
      <p:sp>
        <p:nvSpPr>
          <p:cNvPr id="2" name="Título 1">
            <a:extLst>
              <a:ext uri="{FF2B5EF4-FFF2-40B4-BE49-F238E27FC236}">
                <a16:creationId xmlns:a16="http://schemas.microsoft.com/office/drawing/2014/main" id="{C87E08C8-976C-EB7D-F6E5-89FFB2F93AE3}"/>
              </a:ext>
            </a:extLst>
          </p:cNvPr>
          <p:cNvSpPr>
            <a:spLocks noGrp="1"/>
          </p:cNvSpPr>
          <p:nvPr>
            <p:ph type="ctrTitle" hasCustomPrompt="1"/>
          </p:nvPr>
        </p:nvSpPr>
        <p:spPr>
          <a:xfrm>
            <a:off x="759941" y="1632856"/>
            <a:ext cx="5336059" cy="1139315"/>
          </a:xfrm>
        </p:spPr>
        <p:txBody>
          <a:bodyPr anchor="b">
            <a:noAutofit/>
          </a:bodyPr>
          <a:lstStyle>
            <a:lvl1pPr algn="l">
              <a:defRPr sz="4400">
                <a:solidFill>
                  <a:srgbClr val="B9D63E"/>
                </a:solidFill>
                <a:latin typeface="Plus Jakarta Sans ExtraBold" pitchFamily="2" charset="0"/>
                <a:cs typeface="Plus Jakarta Sans ExtraBold" pitchFamily="2" charset="0"/>
              </a:defRPr>
            </a:lvl1pPr>
          </a:lstStyle>
          <a:p>
            <a:r>
              <a:rPr lang="es-MX" dirty="0"/>
              <a:t>Haz clic para agregar título</a:t>
            </a:r>
            <a:endParaRPr lang="es-CO" dirty="0"/>
          </a:p>
        </p:txBody>
      </p:sp>
      <p:sp>
        <p:nvSpPr>
          <p:cNvPr id="3" name="Subtítulo 2">
            <a:extLst>
              <a:ext uri="{FF2B5EF4-FFF2-40B4-BE49-F238E27FC236}">
                <a16:creationId xmlns:a16="http://schemas.microsoft.com/office/drawing/2014/main" id="{196A9A20-6FA0-C5CF-D4A1-2E91D6B8061E}"/>
              </a:ext>
            </a:extLst>
          </p:cNvPr>
          <p:cNvSpPr>
            <a:spLocks noGrp="1"/>
          </p:cNvSpPr>
          <p:nvPr>
            <p:ph type="subTitle" idx="1" hasCustomPrompt="1"/>
          </p:nvPr>
        </p:nvSpPr>
        <p:spPr>
          <a:xfrm>
            <a:off x="759941" y="2961583"/>
            <a:ext cx="5336059" cy="2851388"/>
          </a:xfrm>
        </p:spPr>
        <p:txBody>
          <a:bodyPr>
            <a:normAutofit/>
          </a:bodyPr>
          <a:lstStyle>
            <a:lvl1pPr marL="0" indent="0" algn="l">
              <a:buNone/>
              <a:defRPr sz="2000">
                <a:solidFill>
                  <a:schemeClr val="bg1"/>
                </a:solidFill>
                <a:latin typeface="Plus Jakarta Sans Light" pitchFamily="2" charset="0"/>
                <a:cs typeface="Plus Jakarta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dirty="0"/>
              <a:t>Haz clic para agregar texto</a:t>
            </a:r>
            <a:endParaRPr lang="es-CO" dirty="0"/>
          </a:p>
        </p:txBody>
      </p:sp>
      <p:pic>
        <p:nvPicPr>
          <p:cNvPr id="6" name="Gráfico 5">
            <a:extLst>
              <a:ext uri="{FF2B5EF4-FFF2-40B4-BE49-F238E27FC236}">
                <a16:creationId xmlns:a16="http://schemas.microsoft.com/office/drawing/2014/main" id="{6679B1EB-87B4-8617-6832-813E707F37A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86700" y="504755"/>
            <a:ext cx="2919245" cy="457231"/>
          </a:xfrm>
          <a:prstGeom prst="rect">
            <a:avLst/>
          </a:prstGeom>
        </p:spPr>
      </p:pic>
      <p:sp>
        <p:nvSpPr>
          <p:cNvPr id="4" name="Rectángulo 3">
            <a:extLst>
              <a:ext uri="{FF2B5EF4-FFF2-40B4-BE49-F238E27FC236}">
                <a16:creationId xmlns:a16="http://schemas.microsoft.com/office/drawing/2014/main" id="{5BA00909-AD2D-70E0-B9AB-B348ED9D1543}"/>
              </a:ext>
            </a:extLst>
          </p:cNvPr>
          <p:cNvSpPr/>
          <p:nvPr userDrawn="1"/>
        </p:nvSpPr>
        <p:spPr>
          <a:xfrm>
            <a:off x="6895072" y="0"/>
            <a:ext cx="5296928"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641666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Diseño personalizado">
    <p:spTree>
      <p:nvGrpSpPr>
        <p:cNvPr id="1" name=""/>
        <p:cNvGrpSpPr/>
        <p:nvPr/>
      </p:nvGrpSpPr>
      <p:grpSpPr>
        <a:xfrm>
          <a:off x="0" y="0"/>
          <a:ext cx="0" cy="0"/>
          <a:chOff x="0" y="0"/>
          <a:chExt cx="0" cy="0"/>
        </a:xfrm>
      </p:grpSpPr>
      <p:pic>
        <p:nvPicPr>
          <p:cNvPr id="7" name="Gráfico 6">
            <a:extLst>
              <a:ext uri="{FF2B5EF4-FFF2-40B4-BE49-F238E27FC236}">
                <a16:creationId xmlns:a16="http://schemas.microsoft.com/office/drawing/2014/main" id="{161F703B-9D72-2DF9-C6AE-BCB6020BDD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58094" y="1"/>
            <a:ext cx="3433906" cy="6858000"/>
          </a:xfrm>
          <a:prstGeom prst="rect">
            <a:avLst/>
          </a:prstGeom>
        </p:spPr>
      </p:pic>
      <p:sp>
        <p:nvSpPr>
          <p:cNvPr id="2" name="Título 1">
            <a:extLst>
              <a:ext uri="{FF2B5EF4-FFF2-40B4-BE49-F238E27FC236}">
                <a16:creationId xmlns:a16="http://schemas.microsoft.com/office/drawing/2014/main" id="{C87E08C8-976C-EB7D-F6E5-89FFB2F93AE3}"/>
              </a:ext>
            </a:extLst>
          </p:cNvPr>
          <p:cNvSpPr>
            <a:spLocks noGrp="1"/>
          </p:cNvSpPr>
          <p:nvPr>
            <p:ph type="ctrTitle" hasCustomPrompt="1"/>
          </p:nvPr>
        </p:nvSpPr>
        <p:spPr>
          <a:xfrm>
            <a:off x="731520" y="1676107"/>
            <a:ext cx="10685417" cy="884214"/>
          </a:xfrm>
        </p:spPr>
        <p:txBody>
          <a:bodyPr anchor="b">
            <a:normAutofit/>
          </a:bodyPr>
          <a:lstStyle>
            <a:lvl1pPr algn="l">
              <a:defRPr sz="4400">
                <a:solidFill>
                  <a:srgbClr val="342FEA"/>
                </a:solidFill>
                <a:latin typeface="Plus Jakarta Sans ExtraBold" pitchFamily="2" charset="0"/>
                <a:cs typeface="Plus Jakarta Sans ExtraBold" pitchFamily="2" charset="0"/>
              </a:defRPr>
            </a:lvl1pPr>
          </a:lstStyle>
          <a:p>
            <a:r>
              <a:rPr lang="es-MX" dirty="0"/>
              <a:t>Haz clic para agregar título</a:t>
            </a:r>
            <a:endParaRPr lang="es-CO" dirty="0"/>
          </a:p>
        </p:txBody>
      </p:sp>
      <p:pic>
        <p:nvPicPr>
          <p:cNvPr id="12" name="Gráfico 11">
            <a:extLst>
              <a:ext uri="{FF2B5EF4-FFF2-40B4-BE49-F238E27FC236}">
                <a16:creationId xmlns:a16="http://schemas.microsoft.com/office/drawing/2014/main" id="{B36B4395-2CDE-F7C9-FA51-8FF0700C772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86700" y="512205"/>
            <a:ext cx="2919245" cy="455959"/>
          </a:xfrm>
          <a:prstGeom prst="rect">
            <a:avLst/>
          </a:prstGeom>
        </p:spPr>
      </p:pic>
      <p:sp>
        <p:nvSpPr>
          <p:cNvPr id="3" name="Subtítulo 2">
            <a:extLst>
              <a:ext uri="{FF2B5EF4-FFF2-40B4-BE49-F238E27FC236}">
                <a16:creationId xmlns:a16="http://schemas.microsoft.com/office/drawing/2014/main" id="{196A9A20-6FA0-C5CF-D4A1-2E91D6B8061E}"/>
              </a:ext>
            </a:extLst>
          </p:cNvPr>
          <p:cNvSpPr>
            <a:spLocks noGrp="1"/>
          </p:cNvSpPr>
          <p:nvPr>
            <p:ph type="subTitle" idx="1" hasCustomPrompt="1"/>
          </p:nvPr>
        </p:nvSpPr>
        <p:spPr>
          <a:xfrm>
            <a:off x="731520" y="2806042"/>
            <a:ext cx="10685417" cy="2898365"/>
          </a:xfrm>
        </p:spPr>
        <p:txBody>
          <a:bodyPr>
            <a:normAutofit/>
          </a:bodyPr>
          <a:lstStyle>
            <a:lvl1pPr marL="0" indent="0" algn="l">
              <a:buNone/>
              <a:defRPr sz="2000">
                <a:solidFill>
                  <a:schemeClr val="tx1"/>
                </a:solidFill>
                <a:latin typeface="Plus Jakarta Sans Light" pitchFamily="2" charset="0"/>
                <a:cs typeface="Plus Jakarta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dirty="0"/>
              <a:t>Haz clic para agregar texto</a:t>
            </a:r>
            <a:endParaRPr lang="es-CO" dirty="0"/>
          </a:p>
        </p:txBody>
      </p:sp>
    </p:spTree>
    <p:extLst>
      <p:ext uri="{BB962C8B-B14F-4D97-AF65-F5344CB8AC3E}">
        <p14:creationId xmlns:p14="http://schemas.microsoft.com/office/powerpoint/2010/main" val="353543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Diseño personalizado">
    <p:bg>
      <p:bgPr>
        <a:solidFill>
          <a:srgbClr val="B9D63E"/>
        </a:solidFill>
        <a:effectLst/>
      </p:bgPr>
    </p:bg>
    <p:spTree>
      <p:nvGrpSpPr>
        <p:cNvPr id="1" name=""/>
        <p:cNvGrpSpPr/>
        <p:nvPr/>
      </p:nvGrpSpPr>
      <p:grpSpPr>
        <a:xfrm>
          <a:off x="0" y="0"/>
          <a:ext cx="0" cy="0"/>
          <a:chOff x="0" y="0"/>
          <a:chExt cx="0" cy="0"/>
        </a:xfrm>
      </p:grpSpPr>
      <p:pic>
        <p:nvPicPr>
          <p:cNvPr id="6" name="Gráfico 5">
            <a:extLst>
              <a:ext uri="{FF2B5EF4-FFF2-40B4-BE49-F238E27FC236}">
                <a16:creationId xmlns:a16="http://schemas.microsoft.com/office/drawing/2014/main" id="{78764FCB-F73A-8FAA-B4E9-6C0C8EA4FA5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58094" y="1"/>
            <a:ext cx="3433906" cy="6858000"/>
          </a:xfrm>
          <a:prstGeom prst="rect">
            <a:avLst/>
          </a:prstGeom>
        </p:spPr>
      </p:pic>
      <p:sp>
        <p:nvSpPr>
          <p:cNvPr id="2" name="Título 1">
            <a:extLst>
              <a:ext uri="{FF2B5EF4-FFF2-40B4-BE49-F238E27FC236}">
                <a16:creationId xmlns:a16="http://schemas.microsoft.com/office/drawing/2014/main" id="{C87E08C8-976C-EB7D-F6E5-89FFB2F93AE3}"/>
              </a:ext>
            </a:extLst>
          </p:cNvPr>
          <p:cNvSpPr>
            <a:spLocks noGrp="1"/>
          </p:cNvSpPr>
          <p:nvPr>
            <p:ph type="ctrTitle" hasCustomPrompt="1"/>
          </p:nvPr>
        </p:nvSpPr>
        <p:spPr>
          <a:xfrm>
            <a:off x="723066" y="1625107"/>
            <a:ext cx="10735157" cy="918727"/>
          </a:xfrm>
        </p:spPr>
        <p:txBody>
          <a:bodyPr anchor="b">
            <a:normAutofit/>
          </a:bodyPr>
          <a:lstStyle>
            <a:lvl1pPr algn="l">
              <a:defRPr sz="4400">
                <a:solidFill>
                  <a:schemeClr val="tx1"/>
                </a:solidFill>
                <a:latin typeface="Plus Jakarta Sans ExtraBold" pitchFamily="2" charset="0"/>
                <a:cs typeface="Plus Jakarta Sans ExtraBold" pitchFamily="2" charset="0"/>
              </a:defRPr>
            </a:lvl1pPr>
          </a:lstStyle>
          <a:p>
            <a:r>
              <a:rPr lang="es-MX" dirty="0"/>
              <a:t>Haz clic para agregar título</a:t>
            </a:r>
            <a:endParaRPr lang="es-CO" dirty="0"/>
          </a:p>
        </p:txBody>
      </p:sp>
      <p:sp>
        <p:nvSpPr>
          <p:cNvPr id="3" name="Subtítulo 2">
            <a:extLst>
              <a:ext uri="{FF2B5EF4-FFF2-40B4-BE49-F238E27FC236}">
                <a16:creationId xmlns:a16="http://schemas.microsoft.com/office/drawing/2014/main" id="{196A9A20-6FA0-C5CF-D4A1-2E91D6B8061E}"/>
              </a:ext>
            </a:extLst>
          </p:cNvPr>
          <p:cNvSpPr>
            <a:spLocks noGrp="1"/>
          </p:cNvSpPr>
          <p:nvPr>
            <p:ph type="subTitle" idx="1" hasCustomPrompt="1"/>
          </p:nvPr>
        </p:nvSpPr>
        <p:spPr>
          <a:xfrm>
            <a:off x="718351" y="2804797"/>
            <a:ext cx="10739872" cy="2918670"/>
          </a:xfrm>
        </p:spPr>
        <p:txBody>
          <a:bodyPr>
            <a:normAutofit/>
          </a:bodyPr>
          <a:lstStyle>
            <a:lvl1pPr marL="0" indent="0" algn="l">
              <a:buNone/>
              <a:defRPr sz="2000">
                <a:solidFill>
                  <a:schemeClr val="tx1"/>
                </a:solidFill>
                <a:latin typeface="Plus Jakarta Sans Light" pitchFamily="2" charset="0"/>
                <a:cs typeface="Plus Jakarta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dirty="0"/>
              <a:t>Haz clic para agregar texto</a:t>
            </a:r>
            <a:endParaRPr lang="es-CO" dirty="0"/>
          </a:p>
        </p:txBody>
      </p:sp>
      <p:pic>
        <p:nvPicPr>
          <p:cNvPr id="5" name="Gráfico 4">
            <a:extLst>
              <a:ext uri="{FF2B5EF4-FFF2-40B4-BE49-F238E27FC236}">
                <a16:creationId xmlns:a16="http://schemas.microsoft.com/office/drawing/2014/main" id="{6484C017-C5A8-CB50-5649-6A7B605CFC9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86700" y="504754"/>
            <a:ext cx="2919245" cy="457231"/>
          </a:xfrm>
          <a:prstGeom prst="rect">
            <a:avLst/>
          </a:prstGeom>
        </p:spPr>
      </p:pic>
    </p:spTree>
    <p:extLst>
      <p:ext uri="{BB962C8B-B14F-4D97-AF65-F5344CB8AC3E}">
        <p14:creationId xmlns:p14="http://schemas.microsoft.com/office/powerpoint/2010/main" val="849963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3_Diseño personalizado">
    <p:bg>
      <p:bgPr>
        <a:solidFill>
          <a:srgbClr val="342FEA"/>
        </a:solidFill>
        <a:effectLst/>
      </p:bgPr>
    </p:bg>
    <p:spTree>
      <p:nvGrpSpPr>
        <p:cNvPr id="1" name=""/>
        <p:cNvGrpSpPr/>
        <p:nvPr/>
      </p:nvGrpSpPr>
      <p:grpSpPr>
        <a:xfrm>
          <a:off x="0" y="0"/>
          <a:ext cx="0" cy="0"/>
          <a:chOff x="0" y="0"/>
          <a:chExt cx="0" cy="0"/>
        </a:xfrm>
      </p:grpSpPr>
      <p:pic>
        <p:nvPicPr>
          <p:cNvPr id="7" name="Gráfico 6">
            <a:extLst>
              <a:ext uri="{FF2B5EF4-FFF2-40B4-BE49-F238E27FC236}">
                <a16:creationId xmlns:a16="http://schemas.microsoft.com/office/drawing/2014/main" id="{B921E99A-A53C-6989-751C-606868AD9F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49560" y="1631316"/>
            <a:ext cx="7883035" cy="7883035"/>
          </a:xfrm>
          <a:prstGeom prst="rect">
            <a:avLst/>
          </a:prstGeom>
        </p:spPr>
      </p:pic>
      <p:sp>
        <p:nvSpPr>
          <p:cNvPr id="20" name="Rectángulo 19">
            <a:extLst>
              <a:ext uri="{FF2B5EF4-FFF2-40B4-BE49-F238E27FC236}">
                <a16:creationId xmlns:a16="http://schemas.microsoft.com/office/drawing/2014/main" id="{16B09F01-D7F4-2308-FE01-E4D94E0283E9}"/>
              </a:ext>
            </a:extLst>
          </p:cNvPr>
          <p:cNvSpPr/>
          <p:nvPr userDrawn="1"/>
        </p:nvSpPr>
        <p:spPr>
          <a:xfrm>
            <a:off x="6388444" y="0"/>
            <a:ext cx="5803556"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Título 1">
            <a:extLst>
              <a:ext uri="{FF2B5EF4-FFF2-40B4-BE49-F238E27FC236}">
                <a16:creationId xmlns:a16="http://schemas.microsoft.com/office/drawing/2014/main" id="{C87E08C8-976C-EB7D-F6E5-89FFB2F93AE3}"/>
              </a:ext>
            </a:extLst>
          </p:cNvPr>
          <p:cNvSpPr>
            <a:spLocks noGrp="1"/>
          </p:cNvSpPr>
          <p:nvPr>
            <p:ph type="ctrTitle" hasCustomPrompt="1"/>
          </p:nvPr>
        </p:nvSpPr>
        <p:spPr>
          <a:xfrm>
            <a:off x="486700" y="2482153"/>
            <a:ext cx="5375189" cy="1893693"/>
          </a:xfrm>
        </p:spPr>
        <p:txBody>
          <a:bodyPr anchor="b"/>
          <a:lstStyle>
            <a:lvl1pPr algn="l">
              <a:defRPr sz="6000">
                <a:solidFill>
                  <a:schemeClr val="bg1"/>
                </a:solidFill>
                <a:latin typeface="Plus Jakarta Sans ExtraBold" pitchFamily="2" charset="0"/>
                <a:cs typeface="Plus Jakarta Sans ExtraBold" pitchFamily="2" charset="0"/>
              </a:defRPr>
            </a:lvl1pPr>
          </a:lstStyle>
          <a:p>
            <a:r>
              <a:rPr lang="es-MX" dirty="0"/>
              <a:t>Haz clic para agregar título</a:t>
            </a:r>
            <a:endParaRPr lang="es-CO" dirty="0"/>
          </a:p>
        </p:txBody>
      </p:sp>
      <p:pic>
        <p:nvPicPr>
          <p:cNvPr id="23" name="Gráfico 22">
            <a:extLst>
              <a:ext uri="{FF2B5EF4-FFF2-40B4-BE49-F238E27FC236}">
                <a16:creationId xmlns:a16="http://schemas.microsoft.com/office/drawing/2014/main" id="{4937EEC8-30FE-BC9B-AEA9-B985FD017C7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486789" y="4541496"/>
            <a:ext cx="1803309" cy="1803309"/>
          </a:xfrm>
          <a:prstGeom prst="rect">
            <a:avLst/>
          </a:prstGeom>
        </p:spPr>
      </p:pic>
      <p:sp>
        <p:nvSpPr>
          <p:cNvPr id="3" name="Subtítulo 2">
            <a:extLst>
              <a:ext uri="{FF2B5EF4-FFF2-40B4-BE49-F238E27FC236}">
                <a16:creationId xmlns:a16="http://schemas.microsoft.com/office/drawing/2014/main" id="{196A9A20-6FA0-C5CF-D4A1-2E91D6B8061E}"/>
              </a:ext>
            </a:extLst>
          </p:cNvPr>
          <p:cNvSpPr>
            <a:spLocks noGrp="1"/>
          </p:cNvSpPr>
          <p:nvPr>
            <p:ph type="subTitle" idx="1" hasCustomPrompt="1"/>
          </p:nvPr>
        </p:nvSpPr>
        <p:spPr>
          <a:xfrm>
            <a:off x="6895072" y="1414849"/>
            <a:ext cx="4810227" cy="4028303"/>
          </a:xfrm>
        </p:spPr>
        <p:txBody>
          <a:bodyPr>
            <a:normAutofit/>
          </a:bodyPr>
          <a:lstStyle>
            <a:lvl1pPr marL="0" indent="0" algn="l">
              <a:buNone/>
              <a:defRPr sz="2000">
                <a:solidFill>
                  <a:schemeClr val="bg1"/>
                </a:solidFill>
                <a:latin typeface="Plus Jakarta Sans Light" pitchFamily="2" charset="0"/>
                <a:cs typeface="Plus Jakarta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dirty="0"/>
              <a:t>Haz clic para agregar texto</a:t>
            </a:r>
            <a:endParaRPr lang="es-CO" dirty="0"/>
          </a:p>
        </p:txBody>
      </p:sp>
      <p:pic>
        <p:nvPicPr>
          <p:cNvPr id="6" name="Gráfico 5">
            <a:extLst>
              <a:ext uri="{FF2B5EF4-FFF2-40B4-BE49-F238E27FC236}">
                <a16:creationId xmlns:a16="http://schemas.microsoft.com/office/drawing/2014/main" id="{6679B1EB-87B4-8617-6832-813E707F37A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86700" y="504755"/>
            <a:ext cx="2919245" cy="457231"/>
          </a:xfrm>
          <a:prstGeom prst="rect">
            <a:avLst/>
          </a:prstGeom>
        </p:spPr>
      </p:pic>
    </p:spTree>
    <p:extLst>
      <p:ext uri="{BB962C8B-B14F-4D97-AF65-F5344CB8AC3E}">
        <p14:creationId xmlns:p14="http://schemas.microsoft.com/office/powerpoint/2010/main" val="3360767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4_Diseño personalizado">
    <p:bg>
      <p:bgPr>
        <a:solidFill>
          <a:srgbClr val="B9D63E"/>
        </a:solidFill>
        <a:effectLst/>
      </p:bgPr>
    </p:bg>
    <p:spTree>
      <p:nvGrpSpPr>
        <p:cNvPr id="1" name=""/>
        <p:cNvGrpSpPr/>
        <p:nvPr/>
      </p:nvGrpSpPr>
      <p:grpSpPr>
        <a:xfrm>
          <a:off x="0" y="0"/>
          <a:ext cx="0" cy="0"/>
          <a:chOff x="0" y="0"/>
          <a:chExt cx="0" cy="0"/>
        </a:xfrm>
      </p:grpSpPr>
      <p:pic>
        <p:nvPicPr>
          <p:cNvPr id="6" name="Gráfico 5">
            <a:extLst>
              <a:ext uri="{FF2B5EF4-FFF2-40B4-BE49-F238E27FC236}">
                <a16:creationId xmlns:a16="http://schemas.microsoft.com/office/drawing/2014/main" id="{6B3ECB80-009D-3DA3-39AD-B9BDF1F341B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49560" y="1631316"/>
            <a:ext cx="7883035" cy="7883035"/>
          </a:xfrm>
          <a:prstGeom prst="rect">
            <a:avLst/>
          </a:prstGeom>
        </p:spPr>
      </p:pic>
      <p:sp>
        <p:nvSpPr>
          <p:cNvPr id="20" name="Rectángulo 19">
            <a:extLst>
              <a:ext uri="{FF2B5EF4-FFF2-40B4-BE49-F238E27FC236}">
                <a16:creationId xmlns:a16="http://schemas.microsoft.com/office/drawing/2014/main" id="{16B09F01-D7F4-2308-FE01-E4D94E0283E9}"/>
              </a:ext>
            </a:extLst>
          </p:cNvPr>
          <p:cNvSpPr/>
          <p:nvPr userDrawn="1"/>
        </p:nvSpPr>
        <p:spPr>
          <a:xfrm>
            <a:off x="6388444" y="0"/>
            <a:ext cx="5803556" cy="6858000"/>
          </a:xfrm>
          <a:prstGeom prst="rect">
            <a:avLst/>
          </a:prstGeom>
          <a:solidFill>
            <a:srgbClr val="342F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Título 1">
            <a:extLst>
              <a:ext uri="{FF2B5EF4-FFF2-40B4-BE49-F238E27FC236}">
                <a16:creationId xmlns:a16="http://schemas.microsoft.com/office/drawing/2014/main" id="{C87E08C8-976C-EB7D-F6E5-89FFB2F93AE3}"/>
              </a:ext>
            </a:extLst>
          </p:cNvPr>
          <p:cNvSpPr>
            <a:spLocks noGrp="1"/>
          </p:cNvSpPr>
          <p:nvPr>
            <p:ph type="ctrTitle" hasCustomPrompt="1"/>
          </p:nvPr>
        </p:nvSpPr>
        <p:spPr>
          <a:xfrm>
            <a:off x="486700" y="2482153"/>
            <a:ext cx="5375189" cy="1893693"/>
          </a:xfrm>
        </p:spPr>
        <p:txBody>
          <a:bodyPr anchor="b"/>
          <a:lstStyle>
            <a:lvl1pPr algn="l">
              <a:defRPr sz="6000">
                <a:solidFill>
                  <a:schemeClr val="bg1"/>
                </a:solidFill>
                <a:latin typeface="Plus Jakarta Sans ExtraBold" pitchFamily="2" charset="0"/>
                <a:cs typeface="Plus Jakarta Sans ExtraBold" pitchFamily="2" charset="0"/>
              </a:defRPr>
            </a:lvl1pPr>
          </a:lstStyle>
          <a:p>
            <a:r>
              <a:rPr lang="es-MX" dirty="0"/>
              <a:t>Haz clic para agregar título</a:t>
            </a:r>
            <a:endParaRPr lang="es-CO" dirty="0"/>
          </a:p>
        </p:txBody>
      </p:sp>
      <p:pic>
        <p:nvPicPr>
          <p:cNvPr id="23" name="Gráfico 22">
            <a:extLst>
              <a:ext uri="{FF2B5EF4-FFF2-40B4-BE49-F238E27FC236}">
                <a16:creationId xmlns:a16="http://schemas.microsoft.com/office/drawing/2014/main" id="{4937EEC8-30FE-BC9B-AEA9-B985FD017C7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486789" y="4541496"/>
            <a:ext cx="1803309" cy="1803309"/>
          </a:xfrm>
          <a:prstGeom prst="rect">
            <a:avLst/>
          </a:prstGeom>
        </p:spPr>
      </p:pic>
      <p:sp>
        <p:nvSpPr>
          <p:cNvPr id="3" name="Subtítulo 2">
            <a:extLst>
              <a:ext uri="{FF2B5EF4-FFF2-40B4-BE49-F238E27FC236}">
                <a16:creationId xmlns:a16="http://schemas.microsoft.com/office/drawing/2014/main" id="{196A9A20-6FA0-C5CF-D4A1-2E91D6B8061E}"/>
              </a:ext>
            </a:extLst>
          </p:cNvPr>
          <p:cNvSpPr>
            <a:spLocks noGrp="1"/>
          </p:cNvSpPr>
          <p:nvPr>
            <p:ph type="subTitle" idx="1" hasCustomPrompt="1"/>
          </p:nvPr>
        </p:nvSpPr>
        <p:spPr>
          <a:xfrm>
            <a:off x="6895072" y="1414849"/>
            <a:ext cx="4810227" cy="4028303"/>
          </a:xfrm>
        </p:spPr>
        <p:txBody>
          <a:bodyPr>
            <a:normAutofit/>
          </a:bodyPr>
          <a:lstStyle>
            <a:lvl1pPr marL="0" indent="0" algn="l">
              <a:buNone/>
              <a:defRPr sz="2000">
                <a:solidFill>
                  <a:schemeClr val="bg1"/>
                </a:solidFill>
                <a:latin typeface="Plus Jakarta Sans Light" pitchFamily="2" charset="0"/>
                <a:cs typeface="Plus Jakarta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dirty="0"/>
              <a:t>Haz clic para agregar texto</a:t>
            </a:r>
            <a:endParaRPr lang="es-CO" dirty="0"/>
          </a:p>
        </p:txBody>
      </p:sp>
      <p:pic>
        <p:nvPicPr>
          <p:cNvPr id="4" name="Gráfico 3">
            <a:extLst>
              <a:ext uri="{FF2B5EF4-FFF2-40B4-BE49-F238E27FC236}">
                <a16:creationId xmlns:a16="http://schemas.microsoft.com/office/drawing/2014/main" id="{95B75838-AC66-A286-94B4-D3706CEC9FF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86700" y="504754"/>
            <a:ext cx="2919245" cy="457231"/>
          </a:xfrm>
          <a:prstGeom prst="rect">
            <a:avLst/>
          </a:prstGeom>
        </p:spPr>
      </p:pic>
    </p:spTree>
    <p:extLst>
      <p:ext uri="{BB962C8B-B14F-4D97-AF65-F5344CB8AC3E}">
        <p14:creationId xmlns:p14="http://schemas.microsoft.com/office/powerpoint/2010/main" val="3688364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Diseño personalizado">
    <p:bg>
      <p:bgPr>
        <a:solidFill>
          <a:schemeClr val="bg1"/>
        </a:solidFill>
        <a:effectLst/>
      </p:bgPr>
    </p:bg>
    <p:spTree>
      <p:nvGrpSpPr>
        <p:cNvPr id="1" name=""/>
        <p:cNvGrpSpPr/>
        <p:nvPr/>
      </p:nvGrpSpPr>
      <p:grpSpPr>
        <a:xfrm>
          <a:off x="0" y="0"/>
          <a:ext cx="0" cy="0"/>
          <a:chOff x="0" y="0"/>
          <a:chExt cx="0" cy="0"/>
        </a:xfrm>
      </p:grpSpPr>
      <p:sp>
        <p:nvSpPr>
          <p:cNvPr id="20" name="Rectángulo 19">
            <a:extLst>
              <a:ext uri="{FF2B5EF4-FFF2-40B4-BE49-F238E27FC236}">
                <a16:creationId xmlns:a16="http://schemas.microsoft.com/office/drawing/2014/main" id="{16B09F01-D7F4-2308-FE01-E4D94E0283E9}"/>
              </a:ext>
            </a:extLst>
          </p:cNvPr>
          <p:cNvSpPr/>
          <p:nvPr userDrawn="1"/>
        </p:nvSpPr>
        <p:spPr>
          <a:xfrm>
            <a:off x="0" y="0"/>
            <a:ext cx="6895072" cy="6858000"/>
          </a:xfrm>
          <a:prstGeom prst="rect">
            <a:avLst/>
          </a:prstGeom>
          <a:solidFill>
            <a:srgbClr val="342F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C86FE915-FCFD-1DC2-E387-42BD6626E6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13572" y="2497293"/>
            <a:ext cx="4896740" cy="5480290"/>
          </a:xfrm>
          <a:prstGeom prst="rect">
            <a:avLst/>
          </a:prstGeom>
        </p:spPr>
      </p:pic>
      <p:sp>
        <p:nvSpPr>
          <p:cNvPr id="2" name="Título 1">
            <a:extLst>
              <a:ext uri="{FF2B5EF4-FFF2-40B4-BE49-F238E27FC236}">
                <a16:creationId xmlns:a16="http://schemas.microsoft.com/office/drawing/2014/main" id="{C87E08C8-976C-EB7D-F6E5-89FFB2F93AE3}"/>
              </a:ext>
            </a:extLst>
          </p:cNvPr>
          <p:cNvSpPr>
            <a:spLocks noGrp="1"/>
          </p:cNvSpPr>
          <p:nvPr>
            <p:ph type="ctrTitle" hasCustomPrompt="1"/>
          </p:nvPr>
        </p:nvSpPr>
        <p:spPr>
          <a:xfrm>
            <a:off x="759941" y="1632856"/>
            <a:ext cx="5336059" cy="1139315"/>
          </a:xfrm>
        </p:spPr>
        <p:txBody>
          <a:bodyPr anchor="b">
            <a:noAutofit/>
          </a:bodyPr>
          <a:lstStyle>
            <a:lvl1pPr algn="l">
              <a:defRPr sz="4400">
                <a:solidFill>
                  <a:srgbClr val="B9D63E"/>
                </a:solidFill>
                <a:latin typeface="Plus Jakarta Sans ExtraBold" pitchFamily="2" charset="0"/>
                <a:cs typeface="Plus Jakarta Sans ExtraBold" pitchFamily="2" charset="0"/>
              </a:defRPr>
            </a:lvl1pPr>
          </a:lstStyle>
          <a:p>
            <a:r>
              <a:rPr lang="es-MX" dirty="0"/>
              <a:t>Haz clic para agregar título</a:t>
            </a:r>
            <a:endParaRPr lang="es-CO" dirty="0"/>
          </a:p>
        </p:txBody>
      </p:sp>
      <p:sp>
        <p:nvSpPr>
          <p:cNvPr id="3" name="Subtítulo 2">
            <a:extLst>
              <a:ext uri="{FF2B5EF4-FFF2-40B4-BE49-F238E27FC236}">
                <a16:creationId xmlns:a16="http://schemas.microsoft.com/office/drawing/2014/main" id="{196A9A20-6FA0-C5CF-D4A1-2E91D6B8061E}"/>
              </a:ext>
            </a:extLst>
          </p:cNvPr>
          <p:cNvSpPr>
            <a:spLocks noGrp="1"/>
          </p:cNvSpPr>
          <p:nvPr>
            <p:ph type="subTitle" idx="1" hasCustomPrompt="1"/>
          </p:nvPr>
        </p:nvSpPr>
        <p:spPr>
          <a:xfrm>
            <a:off x="759941" y="2961583"/>
            <a:ext cx="5336059" cy="2851388"/>
          </a:xfrm>
        </p:spPr>
        <p:txBody>
          <a:bodyPr>
            <a:normAutofit/>
          </a:bodyPr>
          <a:lstStyle>
            <a:lvl1pPr marL="0" indent="0" algn="l">
              <a:buNone/>
              <a:defRPr sz="2000">
                <a:solidFill>
                  <a:schemeClr val="bg1"/>
                </a:solidFill>
                <a:latin typeface="Plus Jakarta Sans Light" pitchFamily="2" charset="0"/>
                <a:cs typeface="Plus Jakarta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dirty="0"/>
              <a:t>Haz clic para agregar texto</a:t>
            </a:r>
            <a:endParaRPr lang="es-CO" dirty="0"/>
          </a:p>
        </p:txBody>
      </p:sp>
      <p:pic>
        <p:nvPicPr>
          <p:cNvPr id="6" name="Gráfico 5">
            <a:extLst>
              <a:ext uri="{FF2B5EF4-FFF2-40B4-BE49-F238E27FC236}">
                <a16:creationId xmlns:a16="http://schemas.microsoft.com/office/drawing/2014/main" id="{6679B1EB-87B4-8617-6832-813E707F37A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86700" y="504755"/>
            <a:ext cx="2919245" cy="457231"/>
          </a:xfrm>
          <a:prstGeom prst="rect">
            <a:avLst/>
          </a:prstGeom>
        </p:spPr>
      </p:pic>
      <p:sp>
        <p:nvSpPr>
          <p:cNvPr id="4" name="Rectángulo 3">
            <a:extLst>
              <a:ext uri="{FF2B5EF4-FFF2-40B4-BE49-F238E27FC236}">
                <a16:creationId xmlns:a16="http://schemas.microsoft.com/office/drawing/2014/main" id="{5BA00909-AD2D-70E0-B9AB-B348ED9D1543}"/>
              </a:ext>
            </a:extLst>
          </p:cNvPr>
          <p:cNvSpPr/>
          <p:nvPr userDrawn="1"/>
        </p:nvSpPr>
        <p:spPr>
          <a:xfrm>
            <a:off x="6895072" y="0"/>
            <a:ext cx="5296928"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53722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Diseño personalizado">
    <p:spTree>
      <p:nvGrpSpPr>
        <p:cNvPr id="1" name=""/>
        <p:cNvGrpSpPr/>
        <p:nvPr/>
      </p:nvGrpSpPr>
      <p:grpSpPr>
        <a:xfrm>
          <a:off x="0" y="0"/>
          <a:ext cx="0" cy="0"/>
          <a:chOff x="0" y="0"/>
          <a:chExt cx="0" cy="0"/>
        </a:xfrm>
      </p:grpSpPr>
      <p:pic>
        <p:nvPicPr>
          <p:cNvPr id="11" name="Gráfico 10">
            <a:extLst>
              <a:ext uri="{FF2B5EF4-FFF2-40B4-BE49-F238E27FC236}">
                <a16:creationId xmlns:a16="http://schemas.microsoft.com/office/drawing/2014/main" id="{6F5190EA-CE06-A0C6-346E-52085E5BAFE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797628"/>
            <a:ext cx="12192000" cy="2060372"/>
          </a:xfrm>
          <a:prstGeom prst="rect">
            <a:avLst/>
          </a:prstGeom>
        </p:spPr>
      </p:pic>
      <p:sp>
        <p:nvSpPr>
          <p:cNvPr id="2" name="Título 1">
            <a:extLst>
              <a:ext uri="{FF2B5EF4-FFF2-40B4-BE49-F238E27FC236}">
                <a16:creationId xmlns:a16="http://schemas.microsoft.com/office/drawing/2014/main" id="{C87E08C8-976C-EB7D-F6E5-89FFB2F93AE3}"/>
              </a:ext>
            </a:extLst>
          </p:cNvPr>
          <p:cNvSpPr>
            <a:spLocks noGrp="1"/>
          </p:cNvSpPr>
          <p:nvPr>
            <p:ph type="ctrTitle" hasCustomPrompt="1"/>
          </p:nvPr>
        </p:nvSpPr>
        <p:spPr>
          <a:xfrm>
            <a:off x="486700" y="2608022"/>
            <a:ext cx="3895898" cy="1330035"/>
          </a:xfrm>
        </p:spPr>
        <p:txBody>
          <a:bodyPr anchor="b">
            <a:normAutofit/>
          </a:bodyPr>
          <a:lstStyle>
            <a:lvl1pPr algn="l">
              <a:defRPr sz="4400">
                <a:solidFill>
                  <a:srgbClr val="342FEA"/>
                </a:solidFill>
                <a:latin typeface="Plus Jakarta Sans ExtraBold" pitchFamily="2" charset="0"/>
                <a:cs typeface="Plus Jakarta Sans ExtraBold" pitchFamily="2" charset="0"/>
              </a:defRPr>
            </a:lvl1pPr>
          </a:lstStyle>
          <a:p>
            <a:r>
              <a:rPr lang="es-MX" dirty="0"/>
              <a:t>Haz clic para agregar título</a:t>
            </a:r>
            <a:endParaRPr lang="es-CO" dirty="0"/>
          </a:p>
        </p:txBody>
      </p:sp>
      <p:pic>
        <p:nvPicPr>
          <p:cNvPr id="12" name="Gráfico 11">
            <a:extLst>
              <a:ext uri="{FF2B5EF4-FFF2-40B4-BE49-F238E27FC236}">
                <a16:creationId xmlns:a16="http://schemas.microsoft.com/office/drawing/2014/main" id="{B36B4395-2CDE-F7C9-FA51-8FF0700C772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86700" y="512205"/>
            <a:ext cx="2919245" cy="455959"/>
          </a:xfrm>
          <a:prstGeom prst="rect">
            <a:avLst/>
          </a:prstGeom>
        </p:spPr>
      </p:pic>
      <p:sp>
        <p:nvSpPr>
          <p:cNvPr id="3" name="Subtítulo 2">
            <a:extLst>
              <a:ext uri="{FF2B5EF4-FFF2-40B4-BE49-F238E27FC236}">
                <a16:creationId xmlns:a16="http://schemas.microsoft.com/office/drawing/2014/main" id="{196A9A20-6FA0-C5CF-D4A1-2E91D6B8061E}"/>
              </a:ext>
            </a:extLst>
          </p:cNvPr>
          <p:cNvSpPr>
            <a:spLocks noGrp="1"/>
          </p:cNvSpPr>
          <p:nvPr>
            <p:ph type="subTitle" idx="1" hasCustomPrompt="1"/>
          </p:nvPr>
        </p:nvSpPr>
        <p:spPr>
          <a:xfrm>
            <a:off x="4961203" y="4476334"/>
            <a:ext cx="1518589" cy="1083445"/>
          </a:xfrm>
        </p:spPr>
        <p:txBody>
          <a:bodyPr>
            <a:normAutofit/>
          </a:bodyPr>
          <a:lstStyle>
            <a:lvl1pPr marL="0" indent="0" algn="l">
              <a:buNone/>
              <a:defRPr sz="1800">
                <a:solidFill>
                  <a:schemeClr val="tx1"/>
                </a:solidFill>
                <a:latin typeface="Plus Jakarta Sans Light" pitchFamily="2" charset="0"/>
                <a:cs typeface="Plus Jakarta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dirty="0"/>
              <a:t>Haz clic para agregar texto</a:t>
            </a:r>
            <a:endParaRPr lang="es-CO" dirty="0"/>
          </a:p>
        </p:txBody>
      </p:sp>
      <p:sp>
        <p:nvSpPr>
          <p:cNvPr id="14" name="Marcador de texto 13">
            <a:extLst>
              <a:ext uri="{FF2B5EF4-FFF2-40B4-BE49-F238E27FC236}">
                <a16:creationId xmlns:a16="http://schemas.microsoft.com/office/drawing/2014/main" id="{71B47C31-D701-8F2F-D169-988419A061F7}"/>
              </a:ext>
            </a:extLst>
          </p:cNvPr>
          <p:cNvSpPr>
            <a:spLocks noGrp="1"/>
          </p:cNvSpPr>
          <p:nvPr>
            <p:ph type="body" sz="quarter" idx="10" hasCustomPrompt="1"/>
          </p:nvPr>
        </p:nvSpPr>
        <p:spPr>
          <a:xfrm>
            <a:off x="7398771" y="4469767"/>
            <a:ext cx="1518589" cy="1083445"/>
          </a:xfrm>
        </p:spPr>
        <p:txBody>
          <a:bodyPr>
            <a:normAutofit/>
          </a:bodyPr>
          <a:lstStyle>
            <a:lvl1pPr marL="0" indent="0">
              <a:buNone/>
              <a:defRPr sz="1800">
                <a:solidFill>
                  <a:schemeClr val="tx1"/>
                </a:solidFill>
                <a:latin typeface="Plus Jakarta Sans Light" pitchFamily="2" charset="0"/>
                <a:cs typeface="Plus Jakarta Sans Light" pitchFamily="2" charset="0"/>
              </a:defRPr>
            </a:lvl1pPr>
          </a:lstStyle>
          <a:p>
            <a:pPr lvl="0"/>
            <a:r>
              <a:rPr lang="es-MX" dirty="0"/>
              <a:t>Haz clic para agregar texto</a:t>
            </a:r>
          </a:p>
        </p:txBody>
      </p:sp>
      <p:sp>
        <p:nvSpPr>
          <p:cNvPr id="17" name="Marcador de texto 16">
            <a:extLst>
              <a:ext uri="{FF2B5EF4-FFF2-40B4-BE49-F238E27FC236}">
                <a16:creationId xmlns:a16="http://schemas.microsoft.com/office/drawing/2014/main" id="{DCFE9728-D49C-1832-1017-B1A54E235056}"/>
              </a:ext>
            </a:extLst>
          </p:cNvPr>
          <p:cNvSpPr>
            <a:spLocks noGrp="1"/>
          </p:cNvSpPr>
          <p:nvPr>
            <p:ph type="body" sz="quarter" idx="11" hasCustomPrompt="1"/>
          </p:nvPr>
        </p:nvSpPr>
        <p:spPr>
          <a:xfrm>
            <a:off x="9836338" y="4469767"/>
            <a:ext cx="1518589" cy="1090012"/>
          </a:xfrm>
        </p:spPr>
        <p:txBody>
          <a:bodyPr>
            <a:normAutofit/>
          </a:bodyPr>
          <a:lstStyle>
            <a:lvl1pPr marL="0" indent="0">
              <a:buNone/>
              <a:defRPr sz="1800">
                <a:solidFill>
                  <a:schemeClr val="tx1"/>
                </a:solidFill>
                <a:latin typeface="Plus Jakarta Sans Light" pitchFamily="2" charset="0"/>
                <a:cs typeface="Plus Jakarta Sans Light" pitchFamily="2" charset="0"/>
              </a:defRPr>
            </a:lvl1pPr>
          </a:lstStyle>
          <a:p>
            <a:pPr lvl="0"/>
            <a:r>
              <a:rPr lang="es-MX" dirty="0"/>
              <a:t>Haz clic para agregar texto</a:t>
            </a:r>
          </a:p>
        </p:txBody>
      </p:sp>
      <p:sp>
        <p:nvSpPr>
          <p:cNvPr id="19" name="Marcador de texto 18">
            <a:extLst>
              <a:ext uri="{FF2B5EF4-FFF2-40B4-BE49-F238E27FC236}">
                <a16:creationId xmlns:a16="http://schemas.microsoft.com/office/drawing/2014/main" id="{1A8984D2-B4C0-3EEF-346E-D132D6887E24}"/>
              </a:ext>
            </a:extLst>
          </p:cNvPr>
          <p:cNvSpPr>
            <a:spLocks noGrp="1"/>
          </p:cNvSpPr>
          <p:nvPr>
            <p:ph type="body" sz="quarter" idx="12" hasCustomPrompt="1"/>
          </p:nvPr>
        </p:nvSpPr>
        <p:spPr>
          <a:xfrm>
            <a:off x="4961203" y="3222535"/>
            <a:ext cx="1518589" cy="1083445"/>
          </a:xfrm>
        </p:spPr>
        <p:txBody>
          <a:bodyPr>
            <a:noAutofit/>
          </a:bodyPr>
          <a:lstStyle>
            <a:lvl1pPr marL="0" indent="0">
              <a:buNone/>
              <a:defRPr sz="2000">
                <a:solidFill>
                  <a:schemeClr val="tx1"/>
                </a:solidFill>
                <a:latin typeface="Plus Jakarta Sans ExtraBold" pitchFamily="2" charset="0"/>
                <a:cs typeface="Plus Jakarta Sans ExtraBold" pitchFamily="2" charset="0"/>
              </a:defRPr>
            </a:lvl1pPr>
          </a:lstStyle>
          <a:p>
            <a:pPr lvl="0"/>
            <a:r>
              <a:rPr lang="pt-BR" dirty="0"/>
              <a:t>Haz clic para agregar título</a:t>
            </a:r>
            <a:endParaRPr lang="es-CO" dirty="0"/>
          </a:p>
        </p:txBody>
      </p:sp>
      <p:sp>
        <p:nvSpPr>
          <p:cNvPr id="21" name="Marcador de texto 20">
            <a:extLst>
              <a:ext uri="{FF2B5EF4-FFF2-40B4-BE49-F238E27FC236}">
                <a16:creationId xmlns:a16="http://schemas.microsoft.com/office/drawing/2014/main" id="{99997C1A-1197-3E7E-B7F7-C014548BB96E}"/>
              </a:ext>
            </a:extLst>
          </p:cNvPr>
          <p:cNvSpPr>
            <a:spLocks noGrp="1"/>
          </p:cNvSpPr>
          <p:nvPr>
            <p:ph type="body" sz="quarter" idx="13" hasCustomPrompt="1"/>
          </p:nvPr>
        </p:nvSpPr>
        <p:spPr>
          <a:xfrm>
            <a:off x="7399338" y="3222536"/>
            <a:ext cx="1517650" cy="1082916"/>
          </a:xfrm>
        </p:spPr>
        <p:txBody>
          <a:bodyPr>
            <a:noAutofit/>
          </a:bodyPr>
          <a:lstStyle>
            <a:lvl1pPr marL="0" indent="0">
              <a:buNone/>
              <a:defRPr sz="2000">
                <a:solidFill>
                  <a:schemeClr val="tx1"/>
                </a:solidFill>
                <a:latin typeface="Plus Jakarta Sans ExtraBold" pitchFamily="2" charset="0"/>
                <a:cs typeface="Plus Jakarta Sans ExtraBold" pitchFamily="2" charset="0"/>
              </a:defRPr>
            </a:lvl1pPr>
          </a:lstStyle>
          <a:p>
            <a:pPr lvl="0"/>
            <a:r>
              <a:rPr lang="pt-BR" dirty="0"/>
              <a:t>Haz clic para agregar título</a:t>
            </a:r>
            <a:endParaRPr lang="es-CO" dirty="0"/>
          </a:p>
        </p:txBody>
      </p:sp>
      <p:sp>
        <p:nvSpPr>
          <p:cNvPr id="23" name="Marcador de texto 22">
            <a:extLst>
              <a:ext uri="{FF2B5EF4-FFF2-40B4-BE49-F238E27FC236}">
                <a16:creationId xmlns:a16="http://schemas.microsoft.com/office/drawing/2014/main" id="{63AAC2E7-5613-F4A5-4AD1-A266FEB16939}"/>
              </a:ext>
            </a:extLst>
          </p:cNvPr>
          <p:cNvSpPr>
            <a:spLocks noGrp="1"/>
          </p:cNvSpPr>
          <p:nvPr>
            <p:ph type="body" sz="quarter" idx="14" hasCustomPrompt="1"/>
          </p:nvPr>
        </p:nvSpPr>
        <p:spPr>
          <a:xfrm>
            <a:off x="9836150" y="3222776"/>
            <a:ext cx="1519238" cy="1082675"/>
          </a:xfrm>
        </p:spPr>
        <p:txBody>
          <a:bodyPr>
            <a:noAutofit/>
          </a:bodyPr>
          <a:lstStyle>
            <a:lvl1pPr marL="0" indent="0">
              <a:buNone/>
              <a:defRPr sz="2000">
                <a:solidFill>
                  <a:schemeClr val="tx1"/>
                </a:solidFill>
                <a:latin typeface="Plus Jakarta Sans ExtraBold" pitchFamily="2" charset="0"/>
                <a:cs typeface="Plus Jakarta Sans ExtraBold" pitchFamily="2" charset="0"/>
              </a:defRPr>
            </a:lvl1pPr>
          </a:lstStyle>
          <a:p>
            <a:pPr lvl="0"/>
            <a:r>
              <a:rPr lang="pt-BR" dirty="0"/>
              <a:t>Haz clic para agregar título</a:t>
            </a:r>
            <a:endParaRPr lang="es-CO" dirty="0"/>
          </a:p>
        </p:txBody>
      </p:sp>
    </p:spTree>
    <p:extLst>
      <p:ext uri="{BB962C8B-B14F-4D97-AF65-F5344CB8AC3E}">
        <p14:creationId xmlns:p14="http://schemas.microsoft.com/office/powerpoint/2010/main" val="3457483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14C153-F685-CB38-BDCA-22EAE030ECEE}"/>
              </a:ext>
            </a:extLst>
          </p:cNvPr>
          <p:cNvSpPr>
            <a:spLocks noGrp="1"/>
          </p:cNvSpPr>
          <p:nvPr>
            <p:ph type="ctrTitle" hasCustomPrompt="1"/>
          </p:nvPr>
        </p:nvSpPr>
        <p:spPr>
          <a:xfrm>
            <a:off x="897080" y="2846821"/>
            <a:ext cx="6380019" cy="1839479"/>
          </a:xfrm>
          <a:prstGeom prst="rect">
            <a:avLst/>
          </a:prstGeom>
        </p:spPr>
        <p:txBody>
          <a:bodyPr anchor="b"/>
          <a:lstStyle>
            <a:lvl1pPr algn="l">
              <a:defRPr sz="6600">
                <a:solidFill>
                  <a:schemeClr val="bg1"/>
                </a:solidFill>
                <a:latin typeface="Plus Jakarta Sans ExtraBold" pitchFamily="2" charset="0"/>
                <a:cs typeface="Plus Jakarta Sans ExtraBold" pitchFamily="2" charset="0"/>
              </a:defRPr>
            </a:lvl1pPr>
          </a:lstStyle>
          <a:p>
            <a:r>
              <a:rPr lang="es-MX" dirty="0"/>
              <a:t>Haz clic para agregar título</a:t>
            </a:r>
            <a:endParaRPr lang="es-CO" dirty="0"/>
          </a:p>
        </p:txBody>
      </p:sp>
      <p:pic>
        <p:nvPicPr>
          <p:cNvPr id="4" name="Gráfico 3">
            <a:extLst>
              <a:ext uri="{FF2B5EF4-FFF2-40B4-BE49-F238E27FC236}">
                <a16:creationId xmlns:a16="http://schemas.microsoft.com/office/drawing/2014/main" id="{1526C28F-88EE-D65E-E703-5074099575C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173685" y="5663731"/>
            <a:ext cx="4403271" cy="689669"/>
          </a:xfrm>
          <a:prstGeom prst="rect">
            <a:avLst/>
          </a:prstGeom>
        </p:spPr>
      </p:pic>
    </p:spTree>
    <p:extLst>
      <p:ext uri="{BB962C8B-B14F-4D97-AF65-F5344CB8AC3E}">
        <p14:creationId xmlns:p14="http://schemas.microsoft.com/office/powerpoint/2010/main" val="24718078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52911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3" r:id="rId3"/>
    <p:sldLayoutId id="2147483684"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6F680A0-ED4D-596B-02A3-91E7DB04BE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CF40F6C3-A852-2E99-B3ED-57EF67311A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9D4EE18B-C0C7-7A28-DEC9-A52BE455BE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848EC0-5264-4952-A7C4-9F7D7D23A247}" type="datetimeFigureOut">
              <a:rPr lang="es-CO" smtClean="0"/>
              <a:t>22/10/2025</a:t>
            </a:fld>
            <a:endParaRPr lang="es-CO"/>
          </a:p>
        </p:txBody>
      </p:sp>
      <p:sp>
        <p:nvSpPr>
          <p:cNvPr id="5" name="Marcador de pie de página 4">
            <a:extLst>
              <a:ext uri="{FF2B5EF4-FFF2-40B4-BE49-F238E27FC236}">
                <a16:creationId xmlns:a16="http://schemas.microsoft.com/office/drawing/2014/main" id="{C12CC207-3436-CD16-68EE-4D0AB5D7B2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F9FAE8C1-1838-9A3C-5494-23EFF954AD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BA2E7CA-6F60-4CD8-81B5-ED9C90663D9D}" type="slidenum">
              <a:rPr lang="es-CO" smtClean="0"/>
              <a:t>‹Nº›</a:t>
            </a:fld>
            <a:endParaRPr lang="es-CO"/>
          </a:p>
        </p:txBody>
      </p:sp>
    </p:spTree>
    <p:extLst>
      <p:ext uri="{BB962C8B-B14F-4D97-AF65-F5344CB8AC3E}">
        <p14:creationId xmlns:p14="http://schemas.microsoft.com/office/powerpoint/2010/main" val="2038864520"/>
      </p:ext>
    </p:extLst>
  </p:cSld>
  <p:clrMap bg1="lt1" tx1="dk1" bg2="lt2" tx2="dk2" accent1="accent1" accent2="accent2" accent3="accent3" accent4="accent4" accent5="accent5" accent6="accent6" hlink="hlink" folHlink="folHlink"/>
  <p:sldLayoutIdLst>
    <p:sldLayoutId id="2147483665" r:id="rId1"/>
    <p:sldLayoutId id="2147483677" r:id="rId2"/>
    <p:sldLayoutId id="2147483676" r:id="rId3"/>
    <p:sldLayoutId id="2147483681" r:id="rId4"/>
    <p:sldLayoutId id="2147483678" r:id="rId5"/>
    <p:sldLayoutId id="2147483680" r:id="rId6"/>
    <p:sldLayoutId id="2147483682"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9.xml"/><Relationship Id="rId5" Type="http://schemas.openxmlformats.org/officeDocument/2006/relationships/image" Target="../media/image40.sv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0D009E-16CE-74B6-CE08-D8B1849F23E0}"/>
              </a:ext>
            </a:extLst>
          </p:cNvPr>
          <p:cNvSpPr>
            <a:spLocks noGrp="1"/>
          </p:cNvSpPr>
          <p:nvPr>
            <p:ph type="ctrTitle"/>
          </p:nvPr>
        </p:nvSpPr>
        <p:spPr>
          <a:xfrm>
            <a:off x="860010" y="2509260"/>
            <a:ext cx="8969790" cy="1839479"/>
          </a:xfrm>
        </p:spPr>
        <p:txBody>
          <a:bodyPr>
            <a:normAutofit fontScale="90000"/>
          </a:bodyPr>
          <a:lstStyle/>
          <a:p>
            <a:r>
              <a:rPr lang="es-ES" dirty="0"/>
              <a:t>Sesión No 8</a:t>
            </a:r>
            <a:br>
              <a:rPr lang="es-ES" dirty="0"/>
            </a:br>
            <a:r>
              <a:rPr lang="es-ES" dirty="0"/>
              <a:t>Herramientas de </a:t>
            </a:r>
            <a:br>
              <a:rPr lang="es-ES" dirty="0"/>
            </a:br>
            <a:r>
              <a:rPr lang="es-ES" dirty="0"/>
              <a:t>medición UX</a:t>
            </a:r>
            <a:endParaRPr lang="es-CO" sz="2000" dirty="0"/>
          </a:p>
        </p:txBody>
      </p:sp>
    </p:spTree>
    <p:extLst>
      <p:ext uri="{BB962C8B-B14F-4D97-AF65-F5344CB8AC3E}">
        <p14:creationId xmlns:p14="http://schemas.microsoft.com/office/powerpoint/2010/main" val="1863681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A8D6BB7-0EA0-42EB-9839-21E430B9B9D9}"/>
              </a:ext>
            </a:extLst>
          </p:cNvPr>
          <p:cNvPicPr>
            <a:picLocks noChangeAspect="1"/>
          </p:cNvPicPr>
          <p:nvPr/>
        </p:nvPicPr>
        <p:blipFill rotWithShape="1">
          <a:blip r:embed="rId2">
            <a:extLst>
              <a:ext uri="{28A0092B-C50C-407E-A947-70E740481C1C}">
                <a14:useLocalDpi xmlns:a14="http://schemas.microsoft.com/office/drawing/2010/main" val="0"/>
              </a:ext>
            </a:extLst>
          </a:blip>
          <a:srcRect l="31481" r="16797"/>
          <a:stretch/>
        </p:blipFill>
        <p:spPr>
          <a:xfrm>
            <a:off x="6871446" y="0"/>
            <a:ext cx="5320554" cy="6858000"/>
          </a:xfrm>
          <a:prstGeom prst="rect">
            <a:avLst/>
          </a:prstGeom>
        </p:spPr>
      </p:pic>
      <p:sp>
        <p:nvSpPr>
          <p:cNvPr id="4" name="Rectángulo 3">
            <a:extLst>
              <a:ext uri="{FF2B5EF4-FFF2-40B4-BE49-F238E27FC236}">
                <a16:creationId xmlns:a16="http://schemas.microsoft.com/office/drawing/2014/main" id="{6C669556-B4B5-4429-AA9D-0AFCA0C29E39}"/>
              </a:ext>
            </a:extLst>
          </p:cNvPr>
          <p:cNvSpPr/>
          <p:nvPr/>
        </p:nvSpPr>
        <p:spPr>
          <a:xfrm>
            <a:off x="7113495" y="5002305"/>
            <a:ext cx="5078505" cy="1519517"/>
          </a:xfrm>
          <a:prstGeom prst="rect">
            <a:avLst/>
          </a:prstGeom>
          <a:solidFill>
            <a:srgbClr val="F8C02B"/>
          </a:solidFill>
          <a:ln>
            <a:solidFill>
              <a:srgbClr val="F8C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4" name="Título 1">
            <a:extLst>
              <a:ext uri="{FF2B5EF4-FFF2-40B4-BE49-F238E27FC236}">
                <a16:creationId xmlns:a16="http://schemas.microsoft.com/office/drawing/2014/main" id="{38FFAF8D-0201-4FD5-B200-B55D4E20B020}"/>
              </a:ext>
            </a:extLst>
          </p:cNvPr>
          <p:cNvSpPr>
            <a:spLocks noGrp="1"/>
          </p:cNvSpPr>
          <p:nvPr>
            <p:ph type="ctrTitle"/>
          </p:nvPr>
        </p:nvSpPr>
        <p:spPr>
          <a:xfrm>
            <a:off x="723067" y="1625107"/>
            <a:ext cx="5541062" cy="918727"/>
          </a:xfrm>
        </p:spPr>
        <p:txBody>
          <a:bodyPr/>
          <a:lstStyle/>
          <a:p>
            <a:r>
              <a:rPr lang="es-ES" dirty="0"/>
              <a:t>1. </a:t>
            </a:r>
            <a:r>
              <a:rPr lang="es-ES" b="1" dirty="0">
                <a:solidFill>
                  <a:schemeClr val="bg1"/>
                </a:solidFill>
              </a:rPr>
              <a:t>¿Qué es el CES?</a:t>
            </a:r>
            <a:endParaRPr lang="es-CO" b="1" dirty="0">
              <a:solidFill>
                <a:schemeClr val="bg1"/>
              </a:solidFill>
            </a:endParaRPr>
          </a:p>
        </p:txBody>
      </p:sp>
      <p:sp>
        <p:nvSpPr>
          <p:cNvPr id="15" name="Subtítulo 2">
            <a:extLst>
              <a:ext uri="{FF2B5EF4-FFF2-40B4-BE49-F238E27FC236}">
                <a16:creationId xmlns:a16="http://schemas.microsoft.com/office/drawing/2014/main" id="{36613155-BFD6-4AEF-BD06-5E461966E424}"/>
              </a:ext>
            </a:extLst>
          </p:cNvPr>
          <p:cNvSpPr txBox="1">
            <a:spLocks/>
          </p:cNvSpPr>
          <p:nvPr/>
        </p:nvSpPr>
        <p:spPr>
          <a:xfrm>
            <a:off x="870751" y="2957196"/>
            <a:ext cx="5543496" cy="3241897"/>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Plus Jakarta Sans Light" pitchFamily="2" charset="0"/>
                <a:ea typeface="+mn-ea"/>
                <a:cs typeface="Plus Jakarta Sans Light"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buFont typeface="Wingdings" panose="05000000000000000000" pitchFamily="2" charset="2"/>
              <a:buChar char="§"/>
            </a:pPr>
            <a:r>
              <a:rPr lang="es-ES" sz="2400" dirty="0">
                <a:solidFill>
                  <a:schemeClr val="bg1"/>
                </a:solidFill>
              </a:rPr>
              <a:t>Mide el esfuerzo relativo que le toma a un cliente completar una tarea o tener una interacción con una empresa o producto.</a:t>
            </a:r>
          </a:p>
          <a:p>
            <a:pPr marL="457200" indent="-457200">
              <a:buFont typeface="Wingdings" panose="05000000000000000000" pitchFamily="2" charset="2"/>
              <a:buChar char="§"/>
            </a:pPr>
            <a:r>
              <a:rPr lang="es-ES" sz="2400" dirty="0">
                <a:solidFill>
                  <a:schemeClr val="bg1"/>
                </a:solidFill>
              </a:rPr>
              <a:t>Brinda una perspectiva clara sobre qué tan fácil es interactuar con los productos, servicios y sitios web. </a:t>
            </a:r>
          </a:p>
          <a:p>
            <a:pPr marL="457200" indent="-457200">
              <a:buFont typeface="Wingdings" panose="05000000000000000000" pitchFamily="2" charset="2"/>
              <a:buChar char="§"/>
            </a:pPr>
            <a:r>
              <a:rPr lang="es-ES" sz="2400" dirty="0">
                <a:solidFill>
                  <a:schemeClr val="bg1"/>
                </a:solidFill>
              </a:rPr>
              <a:t>Se usa regularmente en servicios de tecnología o software.</a:t>
            </a:r>
          </a:p>
        </p:txBody>
      </p:sp>
      <p:sp>
        <p:nvSpPr>
          <p:cNvPr id="6" name="CuadroTexto 5">
            <a:extLst>
              <a:ext uri="{FF2B5EF4-FFF2-40B4-BE49-F238E27FC236}">
                <a16:creationId xmlns:a16="http://schemas.microsoft.com/office/drawing/2014/main" id="{78E22CE1-1302-4145-B0FC-C3E5A5CB1655}"/>
              </a:ext>
            </a:extLst>
          </p:cNvPr>
          <p:cNvSpPr txBox="1"/>
          <p:nvPr/>
        </p:nvSpPr>
        <p:spPr>
          <a:xfrm>
            <a:off x="7307354" y="5161898"/>
            <a:ext cx="4690785" cy="1200329"/>
          </a:xfrm>
          <a:prstGeom prst="rect">
            <a:avLst/>
          </a:prstGeom>
          <a:noFill/>
        </p:spPr>
        <p:txBody>
          <a:bodyPr wrap="square">
            <a:spAutoFit/>
          </a:bodyPr>
          <a:lstStyle/>
          <a:p>
            <a:r>
              <a:rPr lang="es-ES" sz="1800" b="1" dirty="0">
                <a:solidFill>
                  <a:schemeClr val="bg1"/>
                </a:solidFill>
                <a:latin typeface="Plus Jakarta Sans" pitchFamily="2" charset="0"/>
                <a:cs typeface="Plus Jakarta Sans" pitchFamily="2" charset="0"/>
              </a:rPr>
              <a:t>Cuanto más fácil sea completar una tarea, menos fricción sentirán los clientes y más satisfechos estarán.</a:t>
            </a:r>
          </a:p>
          <a:p>
            <a:pPr algn="r"/>
            <a:r>
              <a:rPr lang="es-CO" sz="1800" b="1" dirty="0">
                <a:solidFill>
                  <a:schemeClr val="bg1"/>
                </a:solidFill>
                <a:latin typeface="Plus Jakarta Sans" pitchFamily="2" charset="0"/>
                <a:cs typeface="Plus Jakarta Sans" pitchFamily="2" charset="0"/>
              </a:rPr>
              <a:t>Gartner</a:t>
            </a:r>
          </a:p>
        </p:txBody>
      </p:sp>
    </p:spTree>
    <p:extLst>
      <p:ext uri="{BB962C8B-B14F-4D97-AF65-F5344CB8AC3E}">
        <p14:creationId xmlns:p14="http://schemas.microsoft.com/office/powerpoint/2010/main" val="1978762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895B636-1820-46BC-B9EF-E5EB323026C3}"/>
              </a:ext>
            </a:extLst>
          </p:cNvPr>
          <p:cNvPicPr>
            <a:picLocks noChangeAspect="1"/>
          </p:cNvPicPr>
          <p:nvPr/>
        </p:nvPicPr>
        <p:blipFill rotWithShape="1">
          <a:blip r:embed="rId2">
            <a:extLst>
              <a:ext uri="{28A0092B-C50C-407E-A947-70E740481C1C}">
                <a14:useLocalDpi xmlns:a14="http://schemas.microsoft.com/office/drawing/2010/main" val="0"/>
              </a:ext>
            </a:extLst>
          </a:blip>
          <a:srcRect t="1378" b="12463"/>
          <a:stretch/>
        </p:blipFill>
        <p:spPr>
          <a:xfrm>
            <a:off x="6879771" y="0"/>
            <a:ext cx="5312229" cy="6858000"/>
          </a:xfrm>
          <a:prstGeom prst="rect">
            <a:avLst/>
          </a:prstGeom>
        </p:spPr>
      </p:pic>
      <p:sp>
        <p:nvSpPr>
          <p:cNvPr id="4" name="Rectángulo 3">
            <a:extLst>
              <a:ext uri="{FF2B5EF4-FFF2-40B4-BE49-F238E27FC236}">
                <a16:creationId xmlns:a16="http://schemas.microsoft.com/office/drawing/2014/main" id="{6C669556-B4B5-4429-AA9D-0AFCA0C29E39}"/>
              </a:ext>
            </a:extLst>
          </p:cNvPr>
          <p:cNvSpPr/>
          <p:nvPr/>
        </p:nvSpPr>
        <p:spPr>
          <a:xfrm>
            <a:off x="7113495" y="5392271"/>
            <a:ext cx="5078505" cy="1129552"/>
          </a:xfrm>
          <a:prstGeom prst="rect">
            <a:avLst/>
          </a:prstGeom>
          <a:solidFill>
            <a:srgbClr val="F8C02B"/>
          </a:solidFill>
          <a:ln>
            <a:solidFill>
              <a:srgbClr val="F8C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4" name="Título 1">
            <a:extLst>
              <a:ext uri="{FF2B5EF4-FFF2-40B4-BE49-F238E27FC236}">
                <a16:creationId xmlns:a16="http://schemas.microsoft.com/office/drawing/2014/main" id="{38FFAF8D-0201-4FD5-B200-B55D4E20B020}"/>
              </a:ext>
            </a:extLst>
          </p:cNvPr>
          <p:cNvSpPr>
            <a:spLocks noGrp="1"/>
          </p:cNvSpPr>
          <p:nvPr>
            <p:ph type="ctrTitle"/>
          </p:nvPr>
        </p:nvSpPr>
        <p:spPr>
          <a:xfrm>
            <a:off x="723067" y="1625107"/>
            <a:ext cx="5541062" cy="918727"/>
          </a:xfrm>
        </p:spPr>
        <p:txBody>
          <a:bodyPr/>
          <a:lstStyle/>
          <a:p>
            <a:r>
              <a:rPr lang="es-ES" dirty="0"/>
              <a:t>1. </a:t>
            </a:r>
            <a:r>
              <a:rPr lang="es-ES" b="1" dirty="0">
                <a:solidFill>
                  <a:schemeClr val="bg1"/>
                </a:solidFill>
              </a:rPr>
              <a:t>¿Qué es el CES?</a:t>
            </a:r>
            <a:endParaRPr lang="es-CO" b="1" dirty="0">
              <a:solidFill>
                <a:schemeClr val="bg1"/>
              </a:solidFill>
            </a:endParaRPr>
          </a:p>
        </p:txBody>
      </p:sp>
      <p:sp>
        <p:nvSpPr>
          <p:cNvPr id="15" name="Subtítulo 2">
            <a:extLst>
              <a:ext uri="{FF2B5EF4-FFF2-40B4-BE49-F238E27FC236}">
                <a16:creationId xmlns:a16="http://schemas.microsoft.com/office/drawing/2014/main" id="{36613155-BFD6-4AEF-BD06-5E461966E424}"/>
              </a:ext>
            </a:extLst>
          </p:cNvPr>
          <p:cNvSpPr txBox="1">
            <a:spLocks/>
          </p:cNvSpPr>
          <p:nvPr/>
        </p:nvSpPr>
        <p:spPr>
          <a:xfrm>
            <a:off x="870751" y="2957196"/>
            <a:ext cx="5543496" cy="324189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Plus Jakarta Sans Light" pitchFamily="2" charset="0"/>
                <a:ea typeface="+mn-ea"/>
                <a:cs typeface="Plus Jakarta Sans Light"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buFont typeface="Wingdings" panose="05000000000000000000" pitchFamily="2" charset="2"/>
              <a:buChar char="§"/>
            </a:pPr>
            <a:r>
              <a:rPr lang="es-ES" sz="2400" dirty="0">
                <a:solidFill>
                  <a:schemeClr val="bg1"/>
                </a:solidFill>
              </a:rPr>
              <a:t>Es una herramienta esencial para evaluar la facilidad con la que tus clientes interactúan con tu negocio.</a:t>
            </a:r>
          </a:p>
          <a:p>
            <a:pPr marL="457200" indent="-457200">
              <a:buFont typeface="Wingdings" panose="05000000000000000000" pitchFamily="2" charset="2"/>
              <a:buChar char="§"/>
            </a:pPr>
            <a:r>
              <a:rPr lang="es-ES" sz="2400" dirty="0">
                <a:solidFill>
                  <a:schemeClr val="bg1"/>
                </a:solidFill>
              </a:rPr>
              <a:t>Se traduce en un instrumento corto de medición o encuesta que cuenta con </a:t>
            </a:r>
            <a:r>
              <a:rPr lang="es-ES" sz="2400" b="1" dirty="0">
                <a:solidFill>
                  <a:schemeClr val="bg1"/>
                </a:solidFill>
              </a:rPr>
              <a:t>1 pregunta principal </a:t>
            </a:r>
            <a:r>
              <a:rPr lang="es-ES" sz="2400" dirty="0">
                <a:solidFill>
                  <a:schemeClr val="bg1"/>
                </a:solidFill>
              </a:rPr>
              <a:t>y algunas </a:t>
            </a:r>
            <a:r>
              <a:rPr lang="es-ES" sz="2400" b="1" dirty="0">
                <a:solidFill>
                  <a:schemeClr val="bg1"/>
                </a:solidFill>
              </a:rPr>
              <a:t>preguntas de seguimiento (contexto)</a:t>
            </a:r>
            <a:r>
              <a:rPr lang="es-ES" sz="2400" dirty="0">
                <a:solidFill>
                  <a:schemeClr val="bg1"/>
                </a:solidFill>
              </a:rPr>
              <a:t>.</a:t>
            </a:r>
          </a:p>
          <a:p>
            <a:r>
              <a:rPr lang="es-ES" sz="2400" dirty="0">
                <a:solidFill>
                  <a:schemeClr val="bg1"/>
                </a:solidFill>
              </a:rPr>
              <a:t> </a:t>
            </a:r>
          </a:p>
          <a:p>
            <a:pPr marL="457200" indent="-457200">
              <a:buFont typeface="Wingdings" panose="05000000000000000000" pitchFamily="2" charset="2"/>
              <a:buChar char="§"/>
            </a:pPr>
            <a:endParaRPr lang="es-ES" sz="2400" dirty="0">
              <a:solidFill>
                <a:schemeClr val="bg1"/>
              </a:solidFill>
            </a:endParaRPr>
          </a:p>
          <a:p>
            <a:pPr marL="457200" indent="-457200">
              <a:buFont typeface="Wingdings" panose="05000000000000000000" pitchFamily="2" charset="2"/>
              <a:buChar char="§"/>
            </a:pPr>
            <a:endParaRPr lang="es-ES" sz="2400" dirty="0">
              <a:solidFill>
                <a:schemeClr val="bg1"/>
              </a:solidFill>
            </a:endParaRPr>
          </a:p>
          <a:p>
            <a:endParaRPr lang="es-ES" sz="2400" dirty="0">
              <a:solidFill>
                <a:schemeClr val="bg1"/>
              </a:solidFill>
            </a:endParaRPr>
          </a:p>
        </p:txBody>
      </p:sp>
      <p:sp>
        <p:nvSpPr>
          <p:cNvPr id="6" name="CuadroTexto 5">
            <a:extLst>
              <a:ext uri="{FF2B5EF4-FFF2-40B4-BE49-F238E27FC236}">
                <a16:creationId xmlns:a16="http://schemas.microsoft.com/office/drawing/2014/main" id="{78E22CE1-1302-4145-B0FC-C3E5A5CB1655}"/>
              </a:ext>
            </a:extLst>
          </p:cNvPr>
          <p:cNvSpPr txBox="1"/>
          <p:nvPr/>
        </p:nvSpPr>
        <p:spPr>
          <a:xfrm>
            <a:off x="7357781" y="5495382"/>
            <a:ext cx="4690785" cy="923330"/>
          </a:xfrm>
          <a:prstGeom prst="rect">
            <a:avLst/>
          </a:prstGeom>
          <a:noFill/>
        </p:spPr>
        <p:txBody>
          <a:bodyPr wrap="square">
            <a:spAutoFit/>
          </a:bodyPr>
          <a:lstStyle/>
          <a:p>
            <a:r>
              <a:rPr lang="es-ES" b="1" dirty="0">
                <a:solidFill>
                  <a:schemeClr val="bg1"/>
                </a:solidFill>
                <a:latin typeface="Plus Jakarta Sans" pitchFamily="2" charset="0"/>
                <a:cs typeface="Plus Jakarta Sans" pitchFamily="2" charset="0"/>
              </a:rPr>
              <a:t>E</a:t>
            </a:r>
            <a:r>
              <a:rPr lang="es-ES" sz="1800" b="1" dirty="0">
                <a:solidFill>
                  <a:schemeClr val="bg1"/>
                </a:solidFill>
                <a:latin typeface="Plus Jakarta Sans" pitchFamily="2" charset="0"/>
                <a:cs typeface="Plus Jakarta Sans" pitchFamily="2" charset="0"/>
              </a:rPr>
              <a:t>l esfuerzo que los clientes invierten al relacionarse con una marca influye de manera significativa en su fidelidad. </a:t>
            </a:r>
            <a:endParaRPr lang="es-CO" sz="1800" b="1" dirty="0">
              <a:solidFill>
                <a:schemeClr val="bg1"/>
              </a:solidFill>
              <a:latin typeface="Plus Jakarta Sans" pitchFamily="2" charset="0"/>
              <a:cs typeface="Plus Jakarta Sans" pitchFamily="2" charset="0"/>
            </a:endParaRPr>
          </a:p>
        </p:txBody>
      </p:sp>
    </p:spTree>
    <p:extLst>
      <p:ext uri="{BB962C8B-B14F-4D97-AF65-F5344CB8AC3E}">
        <p14:creationId xmlns:p14="http://schemas.microsoft.com/office/powerpoint/2010/main" val="1155428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F0CDC27-2451-48C7-AB4F-2B05BB682C95}"/>
              </a:ext>
            </a:extLst>
          </p:cNvPr>
          <p:cNvPicPr>
            <a:picLocks noChangeAspect="1"/>
          </p:cNvPicPr>
          <p:nvPr/>
        </p:nvPicPr>
        <p:blipFill rotWithShape="1">
          <a:blip r:embed="rId2">
            <a:extLst>
              <a:ext uri="{28A0092B-C50C-407E-A947-70E740481C1C}">
                <a14:useLocalDpi xmlns:a14="http://schemas.microsoft.com/office/drawing/2010/main" val="0"/>
              </a:ext>
            </a:extLst>
          </a:blip>
          <a:srcRect t="13605"/>
          <a:stretch/>
        </p:blipFill>
        <p:spPr>
          <a:xfrm>
            <a:off x="6894286" y="0"/>
            <a:ext cx="5297714" cy="6858000"/>
          </a:xfrm>
          <a:prstGeom prst="rect">
            <a:avLst/>
          </a:prstGeom>
        </p:spPr>
      </p:pic>
      <p:sp>
        <p:nvSpPr>
          <p:cNvPr id="4" name="Rectángulo 3">
            <a:extLst>
              <a:ext uri="{FF2B5EF4-FFF2-40B4-BE49-F238E27FC236}">
                <a16:creationId xmlns:a16="http://schemas.microsoft.com/office/drawing/2014/main" id="{6C669556-B4B5-4429-AA9D-0AFCA0C29E39}"/>
              </a:ext>
            </a:extLst>
          </p:cNvPr>
          <p:cNvSpPr/>
          <p:nvPr/>
        </p:nvSpPr>
        <p:spPr>
          <a:xfrm>
            <a:off x="7113495" y="5109882"/>
            <a:ext cx="5078505" cy="1488158"/>
          </a:xfrm>
          <a:prstGeom prst="rect">
            <a:avLst/>
          </a:prstGeom>
          <a:solidFill>
            <a:srgbClr val="F8C02B"/>
          </a:solidFill>
          <a:ln>
            <a:solidFill>
              <a:srgbClr val="F8C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4" name="Título 1">
            <a:extLst>
              <a:ext uri="{FF2B5EF4-FFF2-40B4-BE49-F238E27FC236}">
                <a16:creationId xmlns:a16="http://schemas.microsoft.com/office/drawing/2014/main" id="{38FFAF8D-0201-4FD5-B200-B55D4E20B020}"/>
              </a:ext>
            </a:extLst>
          </p:cNvPr>
          <p:cNvSpPr>
            <a:spLocks noGrp="1"/>
          </p:cNvSpPr>
          <p:nvPr>
            <p:ph type="ctrTitle"/>
          </p:nvPr>
        </p:nvSpPr>
        <p:spPr>
          <a:xfrm>
            <a:off x="723067" y="1625107"/>
            <a:ext cx="5541062" cy="918727"/>
          </a:xfrm>
        </p:spPr>
        <p:txBody>
          <a:bodyPr/>
          <a:lstStyle/>
          <a:p>
            <a:r>
              <a:rPr lang="es-ES" dirty="0"/>
              <a:t>2. </a:t>
            </a:r>
            <a:r>
              <a:rPr lang="es-ES" b="1" dirty="0">
                <a:solidFill>
                  <a:schemeClr val="bg1"/>
                </a:solidFill>
              </a:rPr>
              <a:t>Su historia</a:t>
            </a:r>
            <a:endParaRPr lang="es-CO" b="1" dirty="0">
              <a:solidFill>
                <a:schemeClr val="bg1"/>
              </a:solidFill>
            </a:endParaRPr>
          </a:p>
        </p:txBody>
      </p:sp>
      <p:sp>
        <p:nvSpPr>
          <p:cNvPr id="15" name="Subtítulo 2">
            <a:extLst>
              <a:ext uri="{FF2B5EF4-FFF2-40B4-BE49-F238E27FC236}">
                <a16:creationId xmlns:a16="http://schemas.microsoft.com/office/drawing/2014/main" id="{36613155-BFD6-4AEF-BD06-5E461966E424}"/>
              </a:ext>
            </a:extLst>
          </p:cNvPr>
          <p:cNvSpPr txBox="1">
            <a:spLocks/>
          </p:cNvSpPr>
          <p:nvPr/>
        </p:nvSpPr>
        <p:spPr>
          <a:xfrm>
            <a:off x="870751" y="2957196"/>
            <a:ext cx="5543496" cy="3640844"/>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Plus Jakarta Sans Light" pitchFamily="2" charset="0"/>
                <a:ea typeface="+mn-ea"/>
                <a:cs typeface="Plus Jakarta Sans Light"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buFont typeface="Wingdings" panose="05000000000000000000" pitchFamily="2" charset="2"/>
              <a:buChar char="§"/>
            </a:pPr>
            <a:r>
              <a:rPr lang="es-ES" sz="2400" dirty="0">
                <a:solidFill>
                  <a:schemeClr val="bg1"/>
                </a:solidFill>
              </a:rPr>
              <a:t>Nace en el año 2010 y es diseñada por una consultora </a:t>
            </a:r>
            <a:r>
              <a:rPr lang="es-ES" sz="2400" dirty="0" err="1">
                <a:solidFill>
                  <a:schemeClr val="bg1"/>
                </a:solidFill>
              </a:rPr>
              <a:t>Corporate</a:t>
            </a:r>
            <a:r>
              <a:rPr lang="es-ES" sz="2400" dirty="0">
                <a:solidFill>
                  <a:schemeClr val="bg1"/>
                </a:solidFill>
              </a:rPr>
              <a:t> Executive </a:t>
            </a:r>
            <a:r>
              <a:rPr lang="es-ES" sz="2400" dirty="0" err="1">
                <a:solidFill>
                  <a:schemeClr val="bg1"/>
                </a:solidFill>
              </a:rPr>
              <a:t>Board</a:t>
            </a:r>
            <a:r>
              <a:rPr lang="es-ES" sz="2400" dirty="0">
                <a:solidFill>
                  <a:schemeClr val="bg1"/>
                </a:solidFill>
              </a:rPr>
              <a:t> (CEB).</a:t>
            </a:r>
          </a:p>
          <a:p>
            <a:pPr marL="457200" indent="-457200">
              <a:buFont typeface="Wingdings" panose="05000000000000000000" pitchFamily="2" charset="2"/>
              <a:buChar char="§"/>
            </a:pPr>
            <a:r>
              <a:rPr lang="es-ES" sz="2400" dirty="0">
                <a:solidFill>
                  <a:schemeClr val="bg1"/>
                </a:solidFill>
              </a:rPr>
              <a:t>Se desarrolló para abordar la hipótesis de que la cantidad de esfuerzo que requieren hacer los clientes podría repercutir de manera importante en la satisfacción, la lealtad y la retención de clientes.</a:t>
            </a:r>
          </a:p>
          <a:p>
            <a:pPr marL="457200" indent="-457200">
              <a:buFont typeface="Wingdings" panose="05000000000000000000" pitchFamily="2" charset="2"/>
              <a:buChar char="§"/>
            </a:pPr>
            <a:r>
              <a:rPr lang="es-ES" sz="2400" dirty="0">
                <a:solidFill>
                  <a:schemeClr val="bg1"/>
                </a:solidFill>
              </a:rPr>
              <a:t>Planteaban que Superar las expectativas de los clientes no era la forma más eficaz de aumentar su lealtad. Por el contrario, las experiencias constantes sin inconvenientes son lo que impulsan la lealtad.</a:t>
            </a:r>
          </a:p>
          <a:p>
            <a:pPr marL="457200" indent="-457200">
              <a:buFont typeface="Wingdings" panose="05000000000000000000" pitchFamily="2" charset="2"/>
              <a:buChar char="§"/>
            </a:pPr>
            <a:endParaRPr lang="es-ES" sz="2400" dirty="0">
              <a:solidFill>
                <a:schemeClr val="bg1"/>
              </a:solidFill>
            </a:endParaRPr>
          </a:p>
        </p:txBody>
      </p:sp>
      <p:sp>
        <p:nvSpPr>
          <p:cNvPr id="6" name="CuadroTexto 5">
            <a:extLst>
              <a:ext uri="{FF2B5EF4-FFF2-40B4-BE49-F238E27FC236}">
                <a16:creationId xmlns:a16="http://schemas.microsoft.com/office/drawing/2014/main" id="{78E22CE1-1302-4145-B0FC-C3E5A5CB1655}"/>
              </a:ext>
            </a:extLst>
          </p:cNvPr>
          <p:cNvSpPr txBox="1"/>
          <p:nvPr/>
        </p:nvSpPr>
        <p:spPr>
          <a:xfrm>
            <a:off x="7307354" y="5159667"/>
            <a:ext cx="4690785" cy="1754326"/>
          </a:xfrm>
          <a:prstGeom prst="rect">
            <a:avLst/>
          </a:prstGeom>
          <a:noFill/>
        </p:spPr>
        <p:txBody>
          <a:bodyPr wrap="square">
            <a:spAutoFit/>
          </a:bodyPr>
          <a:lstStyle/>
          <a:p>
            <a:r>
              <a:rPr lang="es-ES" b="1" dirty="0">
                <a:solidFill>
                  <a:schemeClr val="bg1"/>
                </a:solidFill>
                <a:latin typeface="Plus Jakarta Sans" pitchFamily="2" charset="0"/>
                <a:cs typeface="Plus Jakarta Sans" pitchFamily="2" charset="0"/>
              </a:rPr>
              <a:t>Un tercio (el 35 %) de los consumidores dicen  que ser transferidos durante una interacción de CX es una de sus tres principales frustraciones.</a:t>
            </a:r>
          </a:p>
          <a:p>
            <a:pPr algn="r"/>
            <a:r>
              <a:rPr lang="es-CO" sz="1800" b="1" dirty="0">
                <a:solidFill>
                  <a:schemeClr val="bg1"/>
                </a:solidFill>
                <a:latin typeface="Plus Jakarta Sans" pitchFamily="2" charset="0"/>
                <a:cs typeface="Plus Jakarta Sans" pitchFamily="2" charset="0"/>
              </a:rPr>
              <a:t> SurveyMonkey </a:t>
            </a:r>
          </a:p>
          <a:p>
            <a:endParaRPr lang="es-CO" sz="1800" b="1" dirty="0">
              <a:solidFill>
                <a:schemeClr val="bg1"/>
              </a:solidFill>
              <a:latin typeface="Plus Jakarta Sans" pitchFamily="2" charset="0"/>
              <a:cs typeface="Plus Jakarta Sans" pitchFamily="2" charset="0"/>
            </a:endParaRPr>
          </a:p>
        </p:txBody>
      </p:sp>
    </p:spTree>
    <p:extLst>
      <p:ext uri="{BB962C8B-B14F-4D97-AF65-F5344CB8AC3E}">
        <p14:creationId xmlns:p14="http://schemas.microsoft.com/office/powerpoint/2010/main" val="845934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FE15B3B3-78A8-4F5B-AC83-F3860A34B406}"/>
              </a:ext>
            </a:extLst>
          </p:cNvPr>
          <p:cNvPicPr>
            <a:picLocks noChangeAspect="1"/>
          </p:cNvPicPr>
          <p:nvPr/>
        </p:nvPicPr>
        <p:blipFill rotWithShape="1">
          <a:blip r:embed="rId2">
            <a:extLst>
              <a:ext uri="{28A0092B-C50C-407E-A947-70E740481C1C}">
                <a14:useLocalDpi xmlns:a14="http://schemas.microsoft.com/office/drawing/2010/main" val="0"/>
              </a:ext>
            </a:extLst>
          </a:blip>
          <a:srcRect r="45075"/>
          <a:stretch/>
        </p:blipFill>
        <p:spPr>
          <a:xfrm>
            <a:off x="6889301" y="0"/>
            <a:ext cx="5648978" cy="6858000"/>
          </a:xfrm>
          <a:prstGeom prst="rect">
            <a:avLst/>
          </a:prstGeom>
        </p:spPr>
      </p:pic>
      <p:sp>
        <p:nvSpPr>
          <p:cNvPr id="14" name="Título 1">
            <a:extLst>
              <a:ext uri="{FF2B5EF4-FFF2-40B4-BE49-F238E27FC236}">
                <a16:creationId xmlns:a16="http://schemas.microsoft.com/office/drawing/2014/main" id="{38FFAF8D-0201-4FD5-B200-B55D4E20B020}"/>
              </a:ext>
            </a:extLst>
          </p:cNvPr>
          <p:cNvSpPr>
            <a:spLocks noGrp="1"/>
          </p:cNvSpPr>
          <p:nvPr>
            <p:ph type="ctrTitle"/>
          </p:nvPr>
        </p:nvSpPr>
        <p:spPr>
          <a:xfrm>
            <a:off x="723066" y="1625107"/>
            <a:ext cx="6793839" cy="918727"/>
          </a:xfrm>
        </p:spPr>
        <p:txBody>
          <a:bodyPr/>
          <a:lstStyle/>
          <a:p>
            <a:r>
              <a:rPr lang="es-ES" sz="4000" dirty="0"/>
              <a:t>3. </a:t>
            </a:r>
            <a:r>
              <a:rPr lang="es-ES" sz="4000" b="1" dirty="0">
                <a:solidFill>
                  <a:schemeClr val="bg1"/>
                </a:solidFill>
              </a:rPr>
              <a:t>¿Por qué es importante?</a:t>
            </a:r>
            <a:endParaRPr lang="es-CO" sz="4000" b="1" dirty="0">
              <a:solidFill>
                <a:schemeClr val="bg1"/>
              </a:solidFill>
            </a:endParaRPr>
          </a:p>
        </p:txBody>
      </p:sp>
      <p:sp>
        <p:nvSpPr>
          <p:cNvPr id="5" name="Subtítulo 2">
            <a:extLst>
              <a:ext uri="{FF2B5EF4-FFF2-40B4-BE49-F238E27FC236}">
                <a16:creationId xmlns:a16="http://schemas.microsoft.com/office/drawing/2014/main" id="{BB9C35F8-871A-4BCC-B26F-0BB34E99AB5E}"/>
              </a:ext>
            </a:extLst>
          </p:cNvPr>
          <p:cNvSpPr txBox="1">
            <a:spLocks/>
          </p:cNvSpPr>
          <p:nvPr/>
        </p:nvSpPr>
        <p:spPr>
          <a:xfrm>
            <a:off x="512162" y="2543834"/>
            <a:ext cx="5583838" cy="465998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Plus Jakarta Sans Light" pitchFamily="2" charset="0"/>
                <a:ea typeface="+mn-ea"/>
                <a:cs typeface="Plus Jakarta Sans Light"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buFont typeface="Wingdings" panose="05000000000000000000" pitchFamily="2" charset="2"/>
              <a:buChar char="§"/>
            </a:pPr>
            <a:r>
              <a:rPr lang="es-ES" sz="2400" dirty="0">
                <a:solidFill>
                  <a:schemeClr val="bg1"/>
                </a:solidFill>
              </a:rPr>
              <a:t>Mejorar el CES de una empresa generará una mayor satisfacción de los clientes.</a:t>
            </a:r>
          </a:p>
          <a:p>
            <a:pPr marL="457200" indent="-457200">
              <a:buFont typeface="Wingdings" panose="05000000000000000000" pitchFamily="2" charset="2"/>
              <a:buChar char="§"/>
            </a:pPr>
            <a:r>
              <a:rPr lang="es-ES" sz="2400" dirty="0">
                <a:solidFill>
                  <a:schemeClr val="bg1"/>
                </a:solidFill>
              </a:rPr>
              <a:t>También le aportará a la lealtad y a la  recomendación.</a:t>
            </a:r>
          </a:p>
          <a:p>
            <a:pPr marL="457200" indent="-457200">
              <a:buFont typeface="Wingdings" panose="05000000000000000000" pitchFamily="2" charset="2"/>
              <a:buChar char="§"/>
            </a:pPr>
            <a:r>
              <a:rPr lang="es-ES" sz="2400" dirty="0">
                <a:solidFill>
                  <a:schemeClr val="bg1"/>
                </a:solidFill>
              </a:rPr>
              <a:t>Permite mejorar las fricciones en la interacción del cliente con los productos de la empresa.</a:t>
            </a:r>
          </a:p>
          <a:p>
            <a:pPr marL="457200" indent="-457200">
              <a:buFont typeface="Wingdings" panose="05000000000000000000" pitchFamily="2" charset="2"/>
              <a:buChar char="§"/>
            </a:pPr>
            <a:r>
              <a:rPr lang="es-ES" sz="2400" dirty="0">
                <a:solidFill>
                  <a:schemeClr val="bg1"/>
                </a:solidFill>
              </a:rPr>
              <a:t>Contribuye al mejoramiento del servicio o producto.</a:t>
            </a:r>
          </a:p>
          <a:p>
            <a:pPr marL="457200" indent="-457200">
              <a:buFont typeface="Wingdings" panose="05000000000000000000" pitchFamily="2" charset="2"/>
              <a:buChar char="§"/>
            </a:pPr>
            <a:endParaRPr lang="es-CO" sz="2400" dirty="0">
              <a:solidFill>
                <a:schemeClr val="bg1"/>
              </a:solidFill>
            </a:endParaRPr>
          </a:p>
        </p:txBody>
      </p:sp>
      <p:sp>
        <p:nvSpPr>
          <p:cNvPr id="6" name="Rectángulo 5">
            <a:extLst>
              <a:ext uri="{FF2B5EF4-FFF2-40B4-BE49-F238E27FC236}">
                <a16:creationId xmlns:a16="http://schemas.microsoft.com/office/drawing/2014/main" id="{12D8F7CC-E0E7-4A82-9B38-220D355CCF58}"/>
              </a:ext>
            </a:extLst>
          </p:cNvPr>
          <p:cNvSpPr/>
          <p:nvPr/>
        </p:nvSpPr>
        <p:spPr>
          <a:xfrm>
            <a:off x="7113495" y="4814047"/>
            <a:ext cx="5078505" cy="1707776"/>
          </a:xfrm>
          <a:prstGeom prst="rect">
            <a:avLst/>
          </a:prstGeom>
          <a:solidFill>
            <a:srgbClr val="F8C02B"/>
          </a:solidFill>
          <a:ln>
            <a:solidFill>
              <a:srgbClr val="F8C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 name="CuadroTexto 6">
            <a:extLst>
              <a:ext uri="{FF2B5EF4-FFF2-40B4-BE49-F238E27FC236}">
                <a16:creationId xmlns:a16="http://schemas.microsoft.com/office/drawing/2014/main" id="{C367AC7B-7F53-4A02-91A4-1236776D03E6}"/>
              </a:ext>
            </a:extLst>
          </p:cNvPr>
          <p:cNvSpPr txBox="1"/>
          <p:nvPr/>
        </p:nvSpPr>
        <p:spPr>
          <a:xfrm>
            <a:off x="7307354" y="4943048"/>
            <a:ext cx="4690785" cy="1477328"/>
          </a:xfrm>
          <a:prstGeom prst="rect">
            <a:avLst/>
          </a:prstGeom>
          <a:noFill/>
        </p:spPr>
        <p:txBody>
          <a:bodyPr wrap="square">
            <a:spAutoFit/>
          </a:bodyPr>
          <a:lstStyle/>
          <a:p>
            <a:r>
              <a:rPr lang="es-ES" b="1" dirty="0">
                <a:solidFill>
                  <a:schemeClr val="bg1"/>
                </a:solidFill>
                <a:latin typeface="Plus Jakarta Sans" pitchFamily="2" charset="0"/>
                <a:cs typeface="Plus Jakarta Sans" pitchFamily="2" charset="0"/>
              </a:rPr>
              <a:t>E</a:t>
            </a:r>
            <a:r>
              <a:rPr lang="es-ES" sz="1800" b="1" dirty="0">
                <a:solidFill>
                  <a:schemeClr val="bg1"/>
                </a:solidFill>
                <a:latin typeface="Plus Jakarta Sans" pitchFamily="2" charset="0"/>
                <a:cs typeface="Plus Jakarta Sans" pitchFamily="2" charset="0"/>
              </a:rPr>
              <a:t>l 91 % de los consumidores probablemente recomendará a una empresa después de una experiencia positiva y que requiere poco esfuerzo.</a:t>
            </a:r>
          </a:p>
          <a:p>
            <a:pPr algn="r"/>
            <a:r>
              <a:rPr lang="es-CO" sz="1800" b="1" dirty="0">
                <a:solidFill>
                  <a:schemeClr val="bg1"/>
                </a:solidFill>
                <a:latin typeface="Plus Jakarta Sans" pitchFamily="2" charset="0"/>
                <a:cs typeface="Plus Jakarta Sans" pitchFamily="2" charset="0"/>
              </a:rPr>
              <a:t>SurveyMonkey </a:t>
            </a:r>
          </a:p>
        </p:txBody>
      </p:sp>
    </p:spTree>
    <p:extLst>
      <p:ext uri="{BB962C8B-B14F-4D97-AF65-F5344CB8AC3E}">
        <p14:creationId xmlns:p14="http://schemas.microsoft.com/office/powerpoint/2010/main" val="3302379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
            <a:extLst>
              <a:ext uri="{FF2B5EF4-FFF2-40B4-BE49-F238E27FC236}">
                <a16:creationId xmlns:a16="http://schemas.microsoft.com/office/drawing/2014/main" id="{38FFAF8D-0201-4FD5-B200-B55D4E20B020}"/>
              </a:ext>
            </a:extLst>
          </p:cNvPr>
          <p:cNvSpPr>
            <a:spLocks noGrp="1"/>
          </p:cNvSpPr>
          <p:nvPr>
            <p:ph type="ctrTitle"/>
          </p:nvPr>
        </p:nvSpPr>
        <p:spPr>
          <a:xfrm>
            <a:off x="723066" y="1625107"/>
            <a:ext cx="6793839" cy="918727"/>
          </a:xfrm>
        </p:spPr>
        <p:txBody>
          <a:bodyPr/>
          <a:lstStyle/>
          <a:p>
            <a:r>
              <a:rPr lang="es-ES" sz="4000" dirty="0"/>
              <a:t>3. </a:t>
            </a:r>
            <a:r>
              <a:rPr lang="es-ES" sz="4000" b="1" dirty="0">
                <a:solidFill>
                  <a:schemeClr val="bg1"/>
                </a:solidFill>
              </a:rPr>
              <a:t>¿Por qué es importante?</a:t>
            </a:r>
            <a:endParaRPr lang="es-CO" sz="4000" b="1" dirty="0">
              <a:solidFill>
                <a:schemeClr val="bg1"/>
              </a:solidFill>
            </a:endParaRPr>
          </a:p>
        </p:txBody>
      </p:sp>
      <p:sp>
        <p:nvSpPr>
          <p:cNvPr id="5" name="Subtítulo 2">
            <a:extLst>
              <a:ext uri="{FF2B5EF4-FFF2-40B4-BE49-F238E27FC236}">
                <a16:creationId xmlns:a16="http://schemas.microsoft.com/office/drawing/2014/main" id="{BB9C35F8-871A-4BCC-B26F-0BB34E99AB5E}"/>
              </a:ext>
            </a:extLst>
          </p:cNvPr>
          <p:cNvSpPr txBox="1">
            <a:spLocks/>
          </p:cNvSpPr>
          <p:nvPr/>
        </p:nvSpPr>
        <p:spPr>
          <a:xfrm>
            <a:off x="512162" y="2543834"/>
            <a:ext cx="5583838" cy="465998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Plus Jakarta Sans Light" pitchFamily="2" charset="0"/>
                <a:ea typeface="+mn-ea"/>
                <a:cs typeface="Plus Jakarta Sans Light"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buFont typeface="Wingdings" panose="05000000000000000000" pitchFamily="2" charset="2"/>
              <a:buChar char="§"/>
            </a:pPr>
            <a:r>
              <a:rPr lang="es-ES" sz="2400" dirty="0">
                <a:solidFill>
                  <a:schemeClr val="bg1"/>
                </a:solidFill>
              </a:rPr>
              <a:t>El 96% de los consumidores que experimentaron obstáculos al resolver un inconveniente muestran menor lealtad.</a:t>
            </a:r>
          </a:p>
          <a:p>
            <a:pPr marL="457200" indent="-457200">
              <a:buFont typeface="Wingdings" panose="05000000000000000000" pitchFamily="2" charset="2"/>
              <a:buChar char="§"/>
            </a:pPr>
            <a:r>
              <a:rPr lang="es-ES" sz="2400" dirty="0">
                <a:solidFill>
                  <a:schemeClr val="bg1"/>
                </a:solidFill>
              </a:rPr>
              <a:t>Se envía en momentos clave:</a:t>
            </a:r>
          </a:p>
          <a:p>
            <a:pPr>
              <a:lnSpc>
                <a:spcPct val="100000"/>
              </a:lnSpc>
              <a:spcBef>
                <a:spcPts val="0"/>
              </a:spcBef>
            </a:pPr>
            <a:r>
              <a:rPr lang="es-ES" sz="2400" dirty="0">
                <a:solidFill>
                  <a:schemeClr val="bg1"/>
                </a:solidFill>
              </a:rPr>
              <a:t>-    </a:t>
            </a:r>
            <a:r>
              <a:rPr lang="es-ES" dirty="0">
                <a:solidFill>
                  <a:schemeClr val="bg1"/>
                </a:solidFill>
              </a:rPr>
              <a:t>Después de una interacción de una compra.</a:t>
            </a:r>
          </a:p>
          <a:p>
            <a:pPr marL="342900" indent="-342900">
              <a:lnSpc>
                <a:spcPct val="100000"/>
              </a:lnSpc>
              <a:spcBef>
                <a:spcPts val="0"/>
              </a:spcBef>
              <a:buFontTx/>
              <a:buChar char="-"/>
            </a:pPr>
            <a:r>
              <a:rPr lang="es-ES" dirty="0">
                <a:solidFill>
                  <a:schemeClr val="bg1"/>
                </a:solidFill>
              </a:rPr>
              <a:t>Inmediatamente después de la interacción de un cliente con el servicio de atención al cliente.</a:t>
            </a:r>
          </a:p>
          <a:p>
            <a:pPr marL="342900" indent="-342900">
              <a:lnSpc>
                <a:spcPct val="100000"/>
              </a:lnSpc>
              <a:spcBef>
                <a:spcPts val="0"/>
              </a:spcBef>
              <a:buFontTx/>
              <a:buChar char="-"/>
            </a:pPr>
            <a:r>
              <a:rPr lang="es-ES" dirty="0">
                <a:solidFill>
                  <a:schemeClr val="bg1"/>
                </a:solidFill>
              </a:rPr>
              <a:t>Después de cualquier interacción, emerge la experiencia de usabilidad</a:t>
            </a:r>
          </a:p>
          <a:p>
            <a:pPr marL="457200" indent="-457200">
              <a:buFont typeface="Wingdings" panose="05000000000000000000" pitchFamily="2" charset="2"/>
              <a:buChar char="§"/>
            </a:pPr>
            <a:endParaRPr lang="es-CO" sz="2400" dirty="0">
              <a:solidFill>
                <a:schemeClr val="bg1"/>
              </a:solidFill>
            </a:endParaRPr>
          </a:p>
        </p:txBody>
      </p:sp>
      <p:pic>
        <p:nvPicPr>
          <p:cNvPr id="8" name="Imagen 7">
            <a:extLst>
              <a:ext uri="{FF2B5EF4-FFF2-40B4-BE49-F238E27FC236}">
                <a16:creationId xmlns:a16="http://schemas.microsoft.com/office/drawing/2014/main" id="{20508EF6-3ACA-450B-BA5E-A23188F5E0DF}"/>
              </a:ext>
            </a:extLst>
          </p:cNvPr>
          <p:cNvPicPr>
            <a:picLocks noChangeAspect="1"/>
          </p:cNvPicPr>
          <p:nvPr/>
        </p:nvPicPr>
        <p:blipFill rotWithShape="1">
          <a:blip r:embed="rId2">
            <a:extLst>
              <a:ext uri="{28A0092B-C50C-407E-A947-70E740481C1C}">
                <a14:useLocalDpi xmlns:a14="http://schemas.microsoft.com/office/drawing/2010/main" val="0"/>
              </a:ext>
            </a:extLst>
          </a:blip>
          <a:srcRect l="28667" t="370" r="18987" b="-370"/>
          <a:stretch/>
        </p:blipFill>
        <p:spPr>
          <a:xfrm>
            <a:off x="6879771" y="0"/>
            <a:ext cx="5384800" cy="6858000"/>
          </a:xfrm>
          <a:prstGeom prst="rect">
            <a:avLst/>
          </a:prstGeom>
        </p:spPr>
      </p:pic>
    </p:spTree>
    <p:extLst>
      <p:ext uri="{BB962C8B-B14F-4D97-AF65-F5344CB8AC3E}">
        <p14:creationId xmlns:p14="http://schemas.microsoft.com/office/powerpoint/2010/main" val="2970488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6EC1AFC6-F904-453D-8A4F-239C3706AC4D}"/>
              </a:ext>
            </a:extLst>
          </p:cNvPr>
          <p:cNvSpPr/>
          <p:nvPr/>
        </p:nvSpPr>
        <p:spPr>
          <a:xfrm>
            <a:off x="6871448" y="0"/>
            <a:ext cx="5320551" cy="6858000"/>
          </a:xfrm>
          <a:prstGeom prst="rect">
            <a:avLst/>
          </a:prstGeom>
          <a:solidFill>
            <a:srgbClr val="C6DF65"/>
          </a:solidFill>
          <a:ln>
            <a:solidFill>
              <a:srgbClr val="C6D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Título 1">
            <a:extLst>
              <a:ext uri="{FF2B5EF4-FFF2-40B4-BE49-F238E27FC236}">
                <a16:creationId xmlns:a16="http://schemas.microsoft.com/office/drawing/2014/main" id="{38FFAF8D-0201-4FD5-B200-B55D4E20B020}"/>
              </a:ext>
            </a:extLst>
          </p:cNvPr>
          <p:cNvSpPr>
            <a:spLocks noGrp="1"/>
          </p:cNvSpPr>
          <p:nvPr>
            <p:ph type="ctrTitle"/>
          </p:nvPr>
        </p:nvSpPr>
        <p:spPr>
          <a:xfrm>
            <a:off x="723067" y="1625107"/>
            <a:ext cx="5541062" cy="918727"/>
          </a:xfrm>
        </p:spPr>
        <p:txBody>
          <a:bodyPr/>
          <a:lstStyle/>
          <a:p>
            <a:r>
              <a:rPr lang="es-ES" dirty="0"/>
              <a:t>4. </a:t>
            </a:r>
            <a:r>
              <a:rPr lang="es-ES" b="1" dirty="0">
                <a:solidFill>
                  <a:schemeClr val="bg1"/>
                </a:solidFill>
              </a:rPr>
              <a:t>Ejemplos de CES</a:t>
            </a:r>
            <a:endParaRPr lang="es-CO" b="1" dirty="0">
              <a:solidFill>
                <a:schemeClr val="bg1"/>
              </a:solidFill>
            </a:endParaRPr>
          </a:p>
        </p:txBody>
      </p:sp>
      <p:sp>
        <p:nvSpPr>
          <p:cNvPr id="15" name="Subtítulo 2">
            <a:extLst>
              <a:ext uri="{FF2B5EF4-FFF2-40B4-BE49-F238E27FC236}">
                <a16:creationId xmlns:a16="http://schemas.microsoft.com/office/drawing/2014/main" id="{36613155-BFD6-4AEF-BD06-5E461966E424}"/>
              </a:ext>
            </a:extLst>
          </p:cNvPr>
          <p:cNvSpPr txBox="1">
            <a:spLocks/>
          </p:cNvSpPr>
          <p:nvPr/>
        </p:nvSpPr>
        <p:spPr>
          <a:xfrm>
            <a:off x="467341" y="2543834"/>
            <a:ext cx="5543496" cy="1036172"/>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Plus Jakarta Sans Light" pitchFamily="2" charset="0"/>
                <a:ea typeface="+mn-ea"/>
                <a:cs typeface="Plus Jakarta Sans Light"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buFont typeface="Wingdings" panose="05000000000000000000" pitchFamily="2" charset="2"/>
              <a:buChar char="§"/>
            </a:pPr>
            <a:r>
              <a:rPr lang="es-ES" sz="2400" dirty="0">
                <a:solidFill>
                  <a:schemeClr val="bg1"/>
                </a:solidFill>
              </a:rPr>
              <a:t>¿Cómo calificarías qué tan fácil fue resolver tu problema con el servicio al cliente el día de hoy?</a:t>
            </a:r>
          </a:p>
          <a:p>
            <a:pPr marL="342900" indent="-342900">
              <a:buFont typeface="Arial" panose="020B0604020202020204" pitchFamily="34" charset="0"/>
              <a:buChar char="•"/>
            </a:pPr>
            <a:endParaRPr lang="es-CO" sz="2400" dirty="0">
              <a:solidFill>
                <a:schemeClr val="bg1"/>
              </a:solidFill>
            </a:endParaRPr>
          </a:p>
        </p:txBody>
      </p:sp>
      <p:sp>
        <p:nvSpPr>
          <p:cNvPr id="25" name="CuadroTexto 24">
            <a:extLst>
              <a:ext uri="{FF2B5EF4-FFF2-40B4-BE49-F238E27FC236}">
                <a16:creationId xmlns:a16="http://schemas.microsoft.com/office/drawing/2014/main" id="{E2EB165C-C460-41F7-91BC-415B9BE46E1C}"/>
              </a:ext>
            </a:extLst>
          </p:cNvPr>
          <p:cNvSpPr txBox="1"/>
          <p:nvPr/>
        </p:nvSpPr>
        <p:spPr>
          <a:xfrm>
            <a:off x="962614" y="3472429"/>
            <a:ext cx="2276475" cy="1169551"/>
          </a:xfrm>
          <a:prstGeom prst="rect">
            <a:avLst/>
          </a:prstGeom>
          <a:noFill/>
        </p:spPr>
        <p:txBody>
          <a:bodyPr wrap="square">
            <a:spAutoFit/>
          </a:bodyPr>
          <a:lstStyle/>
          <a:p>
            <a:pPr algn="l">
              <a:buFont typeface="Arial" panose="020B0604020202020204" pitchFamily="34" charset="0"/>
              <a:buChar char="•"/>
            </a:pPr>
            <a:r>
              <a:rPr lang="es-CO" sz="1400" b="0" i="0" dirty="0">
                <a:solidFill>
                  <a:schemeClr val="bg1"/>
                </a:solidFill>
                <a:effectLst/>
                <a:latin typeface="Plus Jakarta Sans" pitchFamily="2" charset="0"/>
                <a:cs typeface="Plus Jakarta Sans" pitchFamily="2" charset="0"/>
              </a:rPr>
              <a:t> Extremadamente fácil</a:t>
            </a:r>
          </a:p>
          <a:p>
            <a:pPr algn="l">
              <a:buFont typeface="Arial" panose="020B0604020202020204" pitchFamily="34" charset="0"/>
              <a:buChar char="•"/>
            </a:pPr>
            <a:r>
              <a:rPr lang="es-CO" sz="1400" b="0" i="0" dirty="0">
                <a:solidFill>
                  <a:schemeClr val="bg1"/>
                </a:solidFill>
                <a:effectLst/>
                <a:latin typeface="Plus Jakarta Sans" pitchFamily="2" charset="0"/>
                <a:cs typeface="Plus Jakarta Sans" pitchFamily="2" charset="0"/>
              </a:rPr>
              <a:t> Muy fácil</a:t>
            </a:r>
          </a:p>
          <a:p>
            <a:pPr algn="l">
              <a:buFont typeface="Arial" panose="020B0604020202020204" pitchFamily="34" charset="0"/>
              <a:buChar char="•"/>
            </a:pPr>
            <a:r>
              <a:rPr lang="es-CO" sz="1400" b="0" i="0" dirty="0">
                <a:solidFill>
                  <a:schemeClr val="bg1"/>
                </a:solidFill>
                <a:effectLst/>
                <a:latin typeface="Plus Jakarta Sans" pitchFamily="2" charset="0"/>
                <a:cs typeface="Plus Jakarta Sans" pitchFamily="2" charset="0"/>
              </a:rPr>
              <a:t> Algo fácil</a:t>
            </a:r>
          </a:p>
          <a:p>
            <a:pPr algn="l">
              <a:buFont typeface="Arial" panose="020B0604020202020204" pitchFamily="34" charset="0"/>
              <a:buChar char="•"/>
            </a:pPr>
            <a:r>
              <a:rPr lang="es-CO" sz="1400" b="0" i="0" dirty="0">
                <a:solidFill>
                  <a:schemeClr val="bg1"/>
                </a:solidFill>
                <a:effectLst/>
                <a:latin typeface="Plus Jakarta Sans" pitchFamily="2" charset="0"/>
                <a:cs typeface="Plus Jakarta Sans" pitchFamily="2" charset="0"/>
              </a:rPr>
              <a:t> No tan fácil</a:t>
            </a:r>
          </a:p>
          <a:p>
            <a:pPr algn="l">
              <a:buFont typeface="Arial" panose="020B0604020202020204" pitchFamily="34" charset="0"/>
              <a:buChar char="•"/>
            </a:pPr>
            <a:r>
              <a:rPr lang="es-CO" sz="1400" b="0" i="0" dirty="0">
                <a:solidFill>
                  <a:schemeClr val="bg1"/>
                </a:solidFill>
                <a:effectLst/>
                <a:latin typeface="Plus Jakarta Sans" pitchFamily="2" charset="0"/>
                <a:cs typeface="Plus Jakarta Sans" pitchFamily="2" charset="0"/>
              </a:rPr>
              <a:t> Nada fácil</a:t>
            </a:r>
          </a:p>
        </p:txBody>
      </p:sp>
      <p:sp>
        <p:nvSpPr>
          <p:cNvPr id="28" name="Subtítulo 2">
            <a:extLst>
              <a:ext uri="{FF2B5EF4-FFF2-40B4-BE49-F238E27FC236}">
                <a16:creationId xmlns:a16="http://schemas.microsoft.com/office/drawing/2014/main" id="{DDA3AF25-3591-46B8-B0C7-D7F89DDB8774}"/>
              </a:ext>
            </a:extLst>
          </p:cNvPr>
          <p:cNvSpPr txBox="1">
            <a:spLocks/>
          </p:cNvSpPr>
          <p:nvPr/>
        </p:nvSpPr>
        <p:spPr>
          <a:xfrm>
            <a:off x="467341" y="4641980"/>
            <a:ext cx="5543496" cy="1036172"/>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Plus Jakarta Sans Light" pitchFamily="2" charset="0"/>
                <a:ea typeface="+mn-ea"/>
                <a:cs typeface="Plus Jakarta Sans Light"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buFont typeface="Wingdings" panose="05000000000000000000" pitchFamily="2" charset="2"/>
              <a:buChar char="§"/>
            </a:pPr>
            <a:r>
              <a:rPr lang="es-ES" sz="2400" dirty="0">
                <a:solidFill>
                  <a:schemeClr val="bg1"/>
                </a:solidFill>
              </a:rPr>
              <a:t>¿En qué medida estás de acuerdo con la siguiente declaración? El proceso de compra en línea de {Empresa} es sencillo.</a:t>
            </a:r>
            <a:endParaRPr lang="es-CO" sz="2400" dirty="0">
              <a:solidFill>
                <a:schemeClr val="bg1"/>
              </a:solidFill>
            </a:endParaRPr>
          </a:p>
        </p:txBody>
      </p:sp>
      <p:sp>
        <p:nvSpPr>
          <p:cNvPr id="29" name="CuadroTexto 28">
            <a:extLst>
              <a:ext uri="{FF2B5EF4-FFF2-40B4-BE49-F238E27FC236}">
                <a16:creationId xmlns:a16="http://schemas.microsoft.com/office/drawing/2014/main" id="{DFCE9820-1824-4D09-AB44-3257331362AF}"/>
              </a:ext>
            </a:extLst>
          </p:cNvPr>
          <p:cNvSpPr txBox="1"/>
          <p:nvPr/>
        </p:nvSpPr>
        <p:spPr>
          <a:xfrm>
            <a:off x="962614" y="5570575"/>
            <a:ext cx="4174164" cy="954107"/>
          </a:xfrm>
          <a:prstGeom prst="rect">
            <a:avLst/>
          </a:prstGeom>
          <a:noFill/>
        </p:spPr>
        <p:txBody>
          <a:bodyPr wrap="square">
            <a:spAutoFit/>
          </a:bodyPr>
          <a:lstStyle/>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Totalmente de acuerdo</a:t>
            </a:r>
          </a:p>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De acuerdo</a:t>
            </a:r>
          </a:p>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Relativamente de acuerdo</a:t>
            </a:r>
          </a:p>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Ni de acuerdo ni en desacuerdo</a:t>
            </a:r>
          </a:p>
        </p:txBody>
      </p:sp>
      <p:sp>
        <p:nvSpPr>
          <p:cNvPr id="30" name="CuadroTexto 29">
            <a:extLst>
              <a:ext uri="{FF2B5EF4-FFF2-40B4-BE49-F238E27FC236}">
                <a16:creationId xmlns:a16="http://schemas.microsoft.com/office/drawing/2014/main" id="{50077D6A-65D5-40E5-B508-B1FCFB555D11}"/>
              </a:ext>
            </a:extLst>
          </p:cNvPr>
          <p:cNvSpPr txBox="1"/>
          <p:nvPr/>
        </p:nvSpPr>
        <p:spPr>
          <a:xfrm>
            <a:off x="3813978" y="5570575"/>
            <a:ext cx="3205388" cy="738664"/>
          </a:xfrm>
          <a:prstGeom prst="rect">
            <a:avLst/>
          </a:prstGeom>
          <a:noFill/>
        </p:spPr>
        <p:txBody>
          <a:bodyPr wrap="square">
            <a:spAutoFit/>
          </a:bodyPr>
          <a:lstStyle/>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Relativamente en desacuerdo</a:t>
            </a:r>
          </a:p>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En desacuerdo</a:t>
            </a:r>
          </a:p>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Totalmente en desacuerdo</a:t>
            </a:r>
            <a:endParaRPr lang="es-CO" sz="1400" b="0" i="0" dirty="0">
              <a:solidFill>
                <a:schemeClr val="bg1"/>
              </a:solidFill>
              <a:effectLst/>
              <a:latin typeface="Plus Jakarta Sans" pitchFamily="2" charset="0"/>
              <a:cs typeface="Plus Jakarta Sans" pitchFamily="2" charset="0"/>
            </a:endParaRPr>
          </a:p>
        </p:txBody>
      </p:sp>
      <p:sp>
        <p:nvSpPr>
          <p:cNvPr id="31" name="Subtítulo 2">
            <a:extLst>
              <a:ext uri="{FF2B5EF4-FFF2-40B4-BE49-F238E27FC236}">
                <a16:creationId xmlns:a16="http://schemas.microsoft.com/office/drawing/2014/main" id="{9EE92CCE-4EC9-4F03-82AD-458B6974F055}"/>
              </a:ext>
            </a:extLst>
          </p:cNvPr>
          <p:cNvSpPr txBox="1">
            <a:spLocks/>
          </p:cNvSpPr>
          <p:nvPr/>
        </p:nvSpPr>
        <p:spPr>
          <a:xfrm>
            <a:off x="6871448" y="2436257"/>
            <a:ext cx="5015752" cy="1036172"/>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Plus Jakarta Sans Light" pitchFamily="2" charset="0"/>
                <a:ea typeface="+mn-ea"/>
                <a:cs typeface="Plus Jakarta Sans Light"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buFont typeface="Wingdings" panose="05000000000000000000" pitchFamily="2" charset="2"/>
              <a:buChar char="§"/>
            </a:pPr>
            <a:r>
              <a:rPr lang="es-ES" sz="2400" dirty="0">
                <a:solidFill>
                  <a:schemeClr val="bg1"/>
                </a:solidFill>
              </a:rPr>
              <a:t>En general, ¿qué tan fácil fue completar el proceso de incorporación en nuestro software?</a:t>
            </a:r>
            <a:endParaRPr lang="es-CO" sz="2400" dirty="0">
              <a:solidFill>
                <a:schemeClr val="bg1"/>
              </a:solidFill>
            </a:endParaRPr>
          </a:p>
        </p:txBody>
      </p:sp>
      <p:sp>
        <p:nvSpPr>
          <p:cNvPr id="32" name="CuadroTexto 31">
            <a:extLst>
              <a:ext uri="{FF2B5EF4-FFF2-40B4-BE49-F238E27FC236}">
                <a16:creationId xmlns:a16="http://schemas.microsoft.com/office/drawing/2014/main" id="{831697D8-4DA6-4BD0-9B99-AD4B41199FCA}"/>
              </a:ext>
            </a:extLst>
          </p:cNvPr>
          <p:cNvSpPr txBox="1"/>
          <p:nvPr/>
        </p:nvSpPr>
        <p:spPr>
          <a:xfrm>
            <a:off x="7366721" y="3364852"/>
            <a:ext cx="2276475" cy="954107"/>
          </a:xfrm>
          <a:prstGeom prst="rect">
            <a:avLst/>
          </a:prstGeom>
          <a:noFill/>
        </p:spPr>
        <p:txBody>
          <a:bodyPr wrap="square">
            <a:spAutoFit/>
          </a:bodyPr>
          <a:lstStyle/>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Extremadamente fácil</a:t>
            </a:r>
          </a:p>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Muy fácil</a:t>
            </a:r>
          </a:p>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Algo fácil</a:t>
            </a:r>
          </a:p>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Ni fácil ni difícil</a:t>
            </a:r>
            <a:endParaRPr lang="es-CO" sz="1400" b="0" i="0" dirty="0">
              <a:solidFill>
                <a:schemeClr val="bg1"/>
              </a:solidFill>
              <a:effectLst/>
              <a:latin typeface="Plus Jakarta Sans" pitchFamily="2" charset="0"/>
              <a:cs typeface="Plus Jakarta Sans" pitchFamily="2" charset="0"/>
            </a:endParaRPr>
          </a:p>
        </p:txBody>
      </p:sp>
      <p:sp>
        <p:nvSpPr>
          <p:cNvPr id="33" name="Subtítulo 2">
            <a:extLst>
              <a:ext uri="{FF2B5EF4-FFF2-40B4-BE49-F238E27FC236}">
                <a16:creationId xmlns:a16="http://schemas.microsoft.com/office/drawing/2014/main" id="{B21A7F2A-60E8-4B18-86CC-9030AE3B6AF9}"/>
              </a:ext>
            </a:extLst>
          </p:cNvPr>
          <p:cNvSpPr txBox="1">
            <a:spLocks/>
          </p:cNvSpPr>
          <p:nvPr/>
        </p:nvSpPr>
        <p:spPr>
          <a:xfrm>
            <a:off x="6871448" y="4534403"/>
            <a:ext cx="5543496" cy="103617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Plus Jakarta Sans Light" pitchFamily="2" charset="0"/>
                <a:ea typeface="+mn-ea"/>
                <a:cs typeface="Plus Jakarta Sans Light"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buFont typeface="Wingdings" panose="05000000000000000000" pitchFamily="2" charset="2"/>
              <a:buChar char="§"/>
            </a:pPr>
            <a:r>
              <a:rPr lang="es-ES" sz="2400" dirty="0">
                <a:solidFill>
                  <a:schemeClr val="bg1"/>
                </a:solidFill>
              </a:rPr>
              <a:t>¿Qué tan fácil o difícil fue encontrar la información que buscabas?</a:t>
            </a:r>
            <a:endParaRPr lang="es-CO" sz="2400" dirty="0">
              <a:solidFill>
                <a:schemeClr val="bg1"/>
              </a:solidFill>
            </a:endParaRPr>
          </a:p>
        </p:txBody>
      </p:sp>
      <p:sp>
        <p:nvSpPr>
          <p:cNvPr id="34" name="CuadroTexto 33">
            <a:extLst>
              <a:ext uri="{FF2B5EF4-FFF2-40B4-BE49-F238E27FC236}">
                <a16:creationId xmlns:a16="http://schemas.microsoft.com/office/drawing/2014/main" id="{E5934D3B-10DB-47B6-B9C4-B15489709E2E}"/>
              </a:ext>
            </a:extLst>
          </p:cNvPr>
          <p:cNvSpPr txBox="1"/>
          <p:nvPr/>
        </p:nvSpPr>
        <p:spPr>
          <a:xfrm>
            <a:off x="7366721" y="5234399"/>
            <a:ext cx="4174164" cy="1169551"/>
          </a:xfrm>
          <a:prstGeom prst="rect">
            <a:avLst/>
          </a:prstGeom>
          <a:noFill/>
        </p:spPr>
        <p:txBody>
          <a:bodyPr wrap="square">
            <a:spAutoFit/>
          </a:bodyPr>
          <a:lstStyle/>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Muy fácil</a:t>
            </a:r>
          </a:p>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Algo fácil</a:t>
            </a:r>
          </a:p>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Ni fácil ni difícil</a:t>
            </a:r>
          </a:p>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Algo difícil</a:t>
            </a:r>
          </a:p>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Muy difícil</a:t>
            </a:r>
          </a:p>
        </p:txBody>
      </p:sp>
      <p:sp>
        <p:nvSpPr>
          <p:cNvPr id="37" name="CuadroTexto 36">
            <a:extLst>
              <a:ext uri="{FF2B5EF4-FFF2-40B4-BE49-F238E27FC236}">
                <a16:creationId xmlns:a16="http://schemas.microsoft.com/office/drawing/2014/main" id="{08489347-DAF7-4C42-B2E2-2338887FB7F5}"/>
              </a:ext>
            </a:extLst>
          </p:cNvPr>
          <p:cNvSpPr txBox="1"/>
          <p:nvPr/>
        </p:nvSpPr>
        <p:spPr>
          <a:xfrm>
            <a:off x="9643196" y="3364852"/>
            <a:ext cx="2276475" cy="738664"/>
          </a:xfrm>
          <a:prstGeom prst="rect">
            <a:avLst/>
          </a:prstGeom>
          <a:noFill/>
        </p:spPr>
        <p:txBody>
          <a:bodyPr wrap="square">
            <a:spAutoFit/>
          </a:bodyPr>
          <a:lstStyle/>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Algo difícil</a:t>
            </a:r>
          </a:p>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Muy difícil</a:t>
            </a:r>
          </a:p>
          <a:p>
            <a:pPr algn="l">
              <a:buFont typeface="Arial" panose="020B0604020202020204" pitchFamily="34" charset="0"/>
              <a:buChar char="•"/>
            </a:pPr>
            <a:r>
              <a:rPr lang="es-ES" sz="1400" b="0" i="0" dirty="0">
                <a:solidFill>
                  <a:schemeClr val="bg1"/>
                </a:solidFill>
                <a:effectLst/>
                <a:latin typeface="Plus Jakarta Sans" pitchFamily="2" charset="0"/>
                <a:cs typeface="Plus Jakarta Sans" pitchFamily="2" charset="0"/>
              </a:rPr>
              <a:t>Extremadamente difícil</a:t>
            </a:r>
            <a:endParaRPr lang="es-CO" sz="1400" b="0" i="0" dirty="0">
              <a:solidFill>
                <a:schemeClr val="bg1"/>
              </a:solidFill>
              <a:effectLst/>
              <a:latin typeface="Plus Jakarta Sans" pitchFamily="2" charset="0"/>
              <a:cs typeface="Plus Jakarta Sans" pitchFamily="2" charset="0"/>
            </a:endParaRPr>
          </a:p>
        </p:txBody>
      </p:sp>
      <p:sp>
        <p:nvSpPr>
          <p:cNvPr id="38" name="Rectángulo 37">
            <a:extLst>
              <a:ext uri="{FF2B5EF4-FFF2-40B4-BE49-F238E27FC236}">
                <a16:creationId xmlns:a16="http://schemas.microsoft.com/office/drawing/2014/main" id="{674F7F9B-2550-44DB-9B3A-634CCEF5DFC1}"/>
              </a:ext>
            </a:extLst>
          </p:cNvPr>
          <p:cNvSpPr/>
          <p:nvPr/>
        </p:nvSpPr>
        <p:spPr>
          <a:xfrm>
            <a:off x="7124740" y="454050"/>
            <a:ext cx="5078505" cy="17077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9" name="CuadroTexto 38">
            <a:extLst>
              <a:ext uri="{FF2B5EF4-FFF2-40B4-BE49-F238E27FC236}">
                <a16:creationId xmlns:a16="http://schemas.microsoft.com/office/drawing/2014/main" id="{679A590C-F4BC-4BE8-9E4B-3103C628A227}"/>
              </a:ext>
            </a:extLst>
          </p:cNvPr>
          <p:cNvSpPr txBox="1"/>
          <p:nvPr/>
        </p:nvSpPr>
        <p:spPr>
          <a:xfrm>
            <a:off x="7318599" y="583051"/>
            <a:ext cx="4690785" cy="1477328"/>
          </a:xfrm>
          <a:prstGeom prst="rect">
            <a:avLst/>
          </a:prstGeom>
          <a:noFill/>
        </p:spPr>
        <p:txBody>
          <a:bodyPr wrap="square">
            <a:spAutoFit/>
          </a:bodyPr>
          <a:lstStyle/>
          <a:p>
            <a:r>
              <a:rPr lang="es-ES" b="1" dirty="0">
                <a:solidFill>
                  <a:srgbClr val="342FEA"/>
                </a:solidFill>
                <a:latin typeface="Plus Jakarta Sans" pitchFamily="2" charset="0"/>
                <a:cs typeface="Plus Jakarta Sans" pitchFamily="2" charset="0"/>
              </a:rPr>
              <a:t>Escala Likert</a:t>
            </a:r>
          </a:p>
          <a:p>
            <a:r>
              <a:rPr lang="es-ES" dirty="0">
                <a:solidFill>
                  <a:srgbClr val="342FEA"/>
                </a:solidFill>
                <a:latin typeface="Plus Jakarta Sans" pitchFamily="2" charset="0"/>
                <a:cs typeface="Plus Jakarta Sans" pitchFamily="2" charset="0"/>
              </a:rPr>
              <a:t>E</a:t>
            </a:r>
            <a:r>
              <a:rPr lang="es-ES" sz="1800" dirty="0">
                <a:solidFill>
                  <a:srgbClr val="342FEA"/>
                </a:solidFill>
                <a:latin typeface="Plus Jakarta Sans" pitchFamily="2" charset="0"/>
                <a:cs typeface="Plus Jakarta Sans" pitchFamily="2" charset="0"/>
              </a:rPr>
              <a:t>scala “Muy en desacuerdo/Muy de acuerdo”. Las respuestas suelen estar numeradas del 1 al 7, y también puedes codificar cada una con colores</a:t>
            </a:r>
            <a:endParaRPr lang="es-CO" sz="1800" dirty="0">
              <a:solidFill>
                <a:srgbClr val="342FEA"/>
              </a:solidFill>
              <a:latin typeface="Plus Jakarta Sans" pitchFamily="2" charset="0"/>
              <a:cs typeface="Plus Jakarta Sans" pitchFamily="2" charset="0"/>
            </a:endParaRPr>
          </a:p>
        </p:txBody>
      </p:sp>
    </p:spTree>
    <p:extLst>
      <p:ext uri="{BB962C8B-B14F-4D97-AF65-F5344CB8AC3E}">
        <p14:creationId xmlns:p14="http://schemas.microsoft.com/office/powerpoint/2010/main" val="3824188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6EC1AFC6-F904-453D-8A4F-239C3706AC4D}"/>
              </a:ext>
            </a:extLst>
          </p:cNvPr>
          <p:cNvSpPr/>
          <p:nvPr/>
        </p:nvSpPr>
        <p:spPr>
          <a:xfrm>
            <a:off x="6871448" y="0"/>
            <a:ext cx="5320551" cy="6858000"/>
          </a:xfrm>
          <a:prstGeom prst="rect">
            <a:avLst/>
          </a:prstGeom>
          <a:solidFill>
            <a:srgbClr val="C6DF65"/>
          </a:solidFill>
          <a:ln>
            <a:solidFill>
              <a:srgbClr val="C6D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Título 1">
            <a:extLst>
              <a:ext uri="{FF2B5EF4-FFF2-40B4-BE49-F238E27FC236}">
                <a16:creationId xmlns:a16="http://schemas.microsoft.com/office/drawing/2014/main" id="{38FFAF8D-0201-4FD5-B200-B55D4E20B020}"/>
              </a:ext>
            </a:extLst>
          </p:cNvPr>
          <p:cNvSpPr>
            <a:spLocks noGrp="1"/>
          </p:cNvSpPr>
          <p:nvPr>
            <p:ph type="ctrTitle"/>
          </p:nvPr>
        </p:nvSpPr>
        <p:spPr>
          <a:xfrm>
            <a:off x="723067" y="1625107"/>
            <a:ext cx="5541062" cy="918727"/>
          </a:xfrm>
        </p:spPr>
        <p:txBody>
          <a:bodyPr/>
          <a:lstStyle/>
          <a:p>
            <a:r>
              <a:rPr lang="es-ES" dirty="0"/>
              <a:t>4. </a:t>
            </a:r>
            <a:r>
              <a:rPr lang="es-ES" b="1" dirty="0">
                <a:solidFill>
                  <a:schemeClr val="bg1"/>
                </a:solidFill>
              </a:rPr>
              <a:t>Ejemplos de CES</a:t>
            </a:r>
            <a:endParaRPr lang="es-CO" b="1" dirty="0">
              <a:solidFill>
                <a:schemeClr val="bg1"/>
              </a:solidFill>
            </a:endParaRPr>
          </a:p>
        </p:txBody>
      </p:sp>
      <p:sp>
        <p:nvSpPr>
          <p:cNvPr id="38" name="Rectángulo 37">
            <a:extLst>
              <a:ext uri="{FF2B5EF4-FFF2-40B4-BE49-F238E27FC236}">
                <a16:creationId xmlns:a16="http://schemas.microsoft.com/office/drawing/2014/main" id="{674F7F9B-2550-44DB-9B3A-634CCEF5DFC1}"/>
              </a:ext>
            </a:extLst>
          </p:cNvPr>
          <p:cNvSpPr/>
          <p:nvPr/>
        </p:nvSpPr>
        <p:spPr>
          <a:xfrm>
            <a:off x="7157276" y="1529593"/>
            <a:ext cx="5078505" cy="17077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9" name="CuadroTexto 38">
            <a:extLst>
              <a:ext uri="{FF2B5EF4-FFF2-40B4-BE49-F238E27FC236}">
                <a16:creationId xmlns:a16="http://schemas.microsoft.com/office/drawing/2014/main" id="{679A590C-F4BC-4BE8-9E4B-3103C628A227}"/>
              </a:ext>
            </a:extLst>
          </p:cNvPr>
          <p:cNvSpPr txBox="1"/>
          <p:nvPr/>
        </p:nvSpPr>
        <p:spPr>
          <a:xfrm>
            <a:off x="7351135" y="1914087"/>
            <a:ext cx="4690785" cy="923330"/>
          </a:xfrm>
          <a:prstGeom prst="rect">
            <a:avLst/>
          </a:prstGeom>
          <a:noFill/>
        </p:spPr>
        <p:txBody>
          <a:bodyPr wrap="square">
            <a:spAutoFit/>
          </a:bodyPr>
          <a:lstStyle/>
          <a:p>
            <a:r>
              <a:rPr lang="es-ES" b="1" dirty="0">
                <a:solidFill>
                  <a:srgbClr val="342FEA"/>
                </a:solidFill>
                <a:latin typeface="Plus Jakarta Sans" pitchFamily="2" charset="0"/>
                <a:cs typeface="Plus Jakarta Sans" pitchFamily="2" charset="0"/>
              </a:rPr>
              <a:t>Escala 1 al 10</a:t>
            </a:r>
          </a:p>
          <a:p>
            <a:r>
              <a:rPr lang="es-ES" dirty="0">
                <a:solidFill>
                  <a:srgbClr val="342FEA"/>
                </a:solidFill>
                <a:latin typeface="Plus Jakarta Sans" pitchFamily="2" charset="0"/>
                <a:cs typeface="Plus Jakarta Sans" pitchFamily="2" charset="0"/>
              </a:rPr>
              <a:t>7-10 se asocia con respuestas positivas </a:t>
            </a:r>
          </a:p>
          <a:p>
            <a:r>
              <a:rPr lang="es-ES" dirty="0">
                <a:solidFill>
                  <a:srgbClr val="342FEA"/>
                </a:solidFill>
                <a:latin typeface="Plus Jakarta Sans" pitchFamily="2" charset="0"/>
                <a:cs typeface="Plus Jakarta Sans" pitchFamily="2" charset="0"/>
              </a:rPr>
              <a:t>1-3 se asociará con resultados positivos.</a:t>
            </a:r>
            <a:endParaRPr lang="es-CO" sz="1800" dirty="0">
              <a:solidFill>
                <a:srgbClr val="342FEA"/>
              </a:solidFill>
              <a:latin typeface="Plus Jakarta Sans" pitchFamily="2" charset="0"/>
              <a:cs typeface="Plus Jakarta Sans" pitchFamily="2" charset="0"/>
            </a:endParaRPr>
          </a:p>
        </p:txBody>
      </p:sp>
      <p:sp>
        <p:nvSpPr>
          <p:cNvPr id="2" name="Rectángulo 1">
            <a:extLst>
              <a:ext uri="{FF2B5EF4-FFF2-40B4-BE49-F238E27FC236}">
                <a16:creationId xmlns:a16="http://schemas.microsoft.com/office/drawing/2014/main" id="{0CD5D85F-1A2D-4541-B80E-86DD64369E79}"/>
              </a:ext>
            </a:extLst>
          </p:cNvPr>
          <p:cNvSpPr/>
          <p:nvPr/>
        </p:nvSpPr>
        <p:spPr>
          <a:xfrm>
            <a:off x="467341" y="3697941"/>
            <a:ext cx="11204706" cy="23215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Rectángulo 2">
            <a:extLst>
              <a:ext uri="{FF2B5EF4-FFF2-40B4-BE49-F238E27FC236}">
                <a16:creationId xmlns:a16="http://schemas.microsoft.com/office/drawing/2014/main" id="{9F305A53-BC7B-40D0-ACB2-C4B2451CD814}"/>
              </a:ext>
            </a:extLst>
          </p:cNvPr>
          <p:cNvSpPr/>
          <p:nvPr/>
        </p:nvSpPr>
        <p:spPr>
          <a:xfrm>
            <a:off x="1667434" y="4518211"/>
            <a:ext cx="720000" cy="720000"/>
          </a:xfrm>
          <a:prstGeom prst="rect">
            <a:avLst/>
          </a:prstGeom>
          <a:solidFill>
            <a:srgbClr val="C6DF65"/>
          </a:solidFill>
          <a:ln>
            <a:solidFill>
              <a:srgbClr val="C6D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1</a:t>
            </a:r>
            <a:endParaRPr lang="es-CO" b="1" dirty="0"/>
          </a:p>
        </p:txBody>
      </p:sp>
      <p:sp>
        <p:nvSpPr>
          <p:cNvPr id="19" name="Rectángulo 18">
            <a:extLst>
              <a:ext uri="{FF2B5EF4-FFF2-40B4-BE49-F238E27FC236}">
                <a16:creationId xmlns:a16="http://schemas.microsoft.com/office/drawing/2014/main" id="{C78E2286-8507-4708-B753-EBEF6B2A4915}"/>
              </a:ext>
            </a:extLst>
          </p:cNvPr>
          <p:cNvSpPr/>
          <p:nvPr/>
        </p:nvSpPr>
        <p:spPr>
          <a:xfrm>
            <a:off x="2587731" y="4512893"/>
            <a:ext cx="720000" cy="720000"/>
          </a:xfrm>
          <a:prstGeom prst="rect">
            <a:avLst/>
          </a:prstGeom>
          <a:solidFill>
            <a:srgbClr val="C6DF65"/>
          </a:solidFill>
          <a:ln>
            <a:solidFill>
              <a:srgbClr val="C6D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2</a:t>
            </a:r>
            <a:endParaRPr lang="es-CO" b="1" dirty="0"/>
          </a:p>
        </p:txBody>
      </p:sp>
      <p:sp>
        <p:nvSpPr>
          <p:cNvPr id="20" name="Rectángulo 19">
            <a:extLst>
              <a:ext uri="{FF2B5EF4-FFF2-40B4-BE49-F238E27FC236}">
                <a16:creationId xmlns:a16="http://schemas.microsoft.com/office/drawing/2014/main" id="{090A6ABB-DE50-42DD-BAD8-06100BDE592E}"/>
              </a:ext>
            </a:extLst>
          </p:cNvPr>
          <p:cNvSpPr/>
          <p:nvPr/>
        </p:nvSpPr>
        <p:spPr>
          <a:xfrm>
            <a:off x="3508029" y="4512893"/>
            <a:ext cx="720000" cy="720000"/>
          </a:xfrm>
          <a:prstGeom prst="rect">
            <a:avLst/>
          </a:prstGeom>
          <a:solidFill>
            <a:srgbClr val="C6DF65"/>
          </a:solidFill>
          <a:ln>
            <a:solidFill>
              <a:srgbClr val="C6D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3</a:t>
            </a:r>
            <a:endParaRPr lang="es-CO" b="1" dirty="0"/>
          </a:p>
        </p:txBody>
      </p:sp>
      <p:sp>
        <p:nvSpPr>
          <p:cNvPr id="21" name="Rectángulo 20">
            <a:extLst>
              <a:ext uri="{FF2B5EF4-FFF2-40B4-BE49-F238E27FC236}">
                <a16:creationId xmlns:a16="http://schemas.microsoft.com/office/drawing/2014/main" id="{66C2EB3F-4AFC-47A1-B302-E3E7A41F3FE9}"/>
              </a:ext>
            </a:extLst>
          </p:cNvPr>
          <p:cNvSpPr/>
          <p:nvPr/>
        </p:nvSpPr>
        <p:spPr>
          <a:xfrm>
            <a:off x="4428327" y="4512893"/>
            <a:ext cx="720000" cy="720000"/>
          </a:xfrm>
          <a:prstGeom prst="rect">
            <a:avLst/>
          </a:prstGeom>
          <a:solidFill>
            <a:srgbClr val="F8C02B"/>
          </a:solidFill>
          <a:ln>
            <a:solidFill>
              <a:srgbClr val="F8C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4</a:t>
            </a:r>
            <a:endParaRPr lang="es-CO" b="1" dirty="0"/>
          </a:p>
        </p:txBody>
      </p:sp>
      <p:sp>
        <p:nvSpPr>
          <p:cNvPr id="22" name="Rectángulo 21">
            <a:extLst>
              <a:ext uri="{FF2B5EF4-FFF2-40B4-BE49-F238E27FC236}">
                <a16:creationId xmlns:a16="http://schemas.microsoft.com/office/drawing/2014/main" id="{7CF980D5-58A9-465D-AAF5-5D9DED4F6785}"/>
              </a:ext>
            </a:extLst>
          </p:cNvPr>
          <p:cNvSpPr/>
          <p:nvPr/>
        </p:nvSpPr>
        <p:spPr>
          <a:xfrm>
            <a:off x="5380960" y="4504051"/>
            <a:ext cx="720000" cy="720000"/>
          </a:xfrm>
          <a:prstGeom prst="rect">
            <a:avLst/>
          </a:prstGeom>
          <a:solidFill>
            <a:srgbClr val="F8C02B"/>
          </a:solidFill>
          <a:ln>
            <a:solidFill>
              <a:srgbClr val="F8C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5</a:t>
            </a:r>
            <a:endParaRPr lang="es-CO" b="1" dirty="0"/>
          </a:p>
        </p:txBody>
      </p:sp>
      <p:sp>
        <p:nvSpPr>
          <p:cNvPr id="23" name="Rectángulo 22">
            <a:extLst>
              <a:ext uri="{FF2B5EF4-FFF2-40B4-BE49-F238E27FC236}">
                <a16:creationId xmlns:a16="http://schemas.microsoft.com/office/drawing/2014/main" id="{8D53BC80-3040-4076-BECA-A2FD085D29A8}"/>
              </a:ext>
            </a:extLst>
          </p:cNvPr>
          <p:cNvSpPr/>
          <p:nvPr/>
        </p:nvSpPr>
        <p:spPr>
          <a:xfrm>
            <a:off x="6301257" y="4498733"/>
            <a:ext cx="720000" cy="720000"/>
          </a:xfrm>
          <a:prstGeom prst="rect">
            <a:avLst/>
          </a:prstGeom>
          <a:solidFill>
            <a:srgbClr val="F8C02B"/>
          </a:solidFill>
          <a:ln>
            <a:solidFill>
              <a:srgbClr val="F8C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6</a:t>
            </a:r>
            <a:endParaRPr lang="es-CO" b="1" dirty="0"/>
          </a:p>
        </p:txBody>
      </p:sp>
      <p:sp>
        <p:nvSpPr>
          <p:cNvPr id="26" name="Rectángulo 25">
            <a:extLst>
              <a:ext uri="{FF2B5EF4-FFF2-40B4-BE49-F238E27FC236}">
                <a16:creationId xmlns:a16="http://schemas.microsoft.com/office/drawing/2014/main" id="{7D063481-E176-453F-A0C8-2BF5CAC303A0}"/>
              </a:ext>
            </a:extLst>
          </p:cNvPr>
          <p:cNvSpPr/>
          <p:nvPr/>
        </p:nvSpPr>
        <p:spPr>
          <a:xfrm>
            <a:off x="7221555" y="4498733"/>
            <a:ext cx="720000" cy="720000"/>
          </a:xfrm>
          <a:prstGeom prst="rect">
            <a:avLst/>
          </a:prstGeom>
          <a:solidFill>
            <a:srgbClr val="F8C02B"/>
          </a:solidFill>
          <a:ln>
            <a:solidFill>
              <a:srgbClr val="F8C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7</a:t>
            </a:r>
            <a:endParaRPr lang="es-CO" b="1" dirty="0"/>
          </a:p>
        </p:txBody>
      </p:sp>
      <p:sp>
        <p:nvSpPr>
          <p:cNvPr id="27" name="Rectángulo 26">
            <a:extLst>
              <a:ext uri="{FF2B5EF4-FFF2-40B4-BE49-F238E27FC236}">
                <a16:creationId xmlns:a16="http://schemas.microsoft.com/office/drawing/2014/main" id="{2328D202-0F5F-4ECE-BE21-23B20B7157BD}"/>
              </a:ext>
            </a:extLst>
          </p:cNvPr>
          <p:cNvSpPr/>
          <p:nvPr/>
        </p:nvSpPr>
        <p:spPr>
          <a:xfrm>
            <a:off x="8141853" y="4498733"/>
            <a:ext cx="720000" cy="720000"/>
          </a:xfrm>
          <a:prstGeom prst="rect">
            <a:avLst/>
          </a:prstGeom>
          <a:solidFill>
            <a:srgbClr val="EE92D3"/>
          </a:solidFill>
          <a:ln>
            <a:solidFill>
              <a:srgbClr val="EE92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8</a:t>
            </a:r>
            <a:endParaRPr lang="es-CO" b="1" dirty="0"/>
          </a:p>
        </p:txBody>
      </p:sp>
      <p:sp>
        <p:nvSpPr>
          <p:cNvPr id="35" name="Rectángulo 34">
            <a:extLst>
              <a:ext uri="{FF2B5EF4-FFF2-40B4-BE49-F238E27FC236}">
                <a16:creationId xmlns:a16="http://schemas.microsoft.com/office/drawing/2014/main" id="{80319EC8-9E83-4D30-A414-1998A9977842}"/>
              </a:ext>
            </a:extLst>
          </p:cNvPr>
          <p:cNvSpPr/>
          <p:nvPr/>
        </p:nvSpPr>
        <p:spPr>
          <a:xfrm>
            <a:off x="9066758" y="4512893"/>
            <a:ext cx="720000" cy="720000"/>
          </a:xfrm>
          <a:prstGeom prst="rect">
            <a:avLst/>
          </a:prstGeom>
          <a:solidFill>
            <a:srgbClr val="EE92D3"/>
          </a:solidFill>
          <a:ln>
            <a:solidFill>
              <a:srgbClr val="EE92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9</a:t>
            </a:r>
            <a:endParaRPr lang="es-CO" b="1" dirty="0"/>
          </a:p>
        </p:txBody>
      </p:sp>
      <p:sp>
        <p:nvSpPr>
          <p:cNvPr id="36" name="Rectángulo 35">
            <a:extLst>
              <a:ext uri="{FF2B5EF4-FFF2-40B4-BE49-F238E27FC236}">
                <a16:creationId xmlns:a16="http://schemas.microsoft.com/office/drawing/2014/main" id="{246B916B-46B5-48CD-B15F-58BF3AB62E93}"/>
              </a:ext>
            </a:extLst>
          </p:cNvPr>
          <p:cNvSpPr/>
          <p:nvPr/>
        </p:nvSpPr>
        <p:spPr>
          <a:xfrm>
            <a:off x="9985848" y="4512893"/>
            <a:ext cx="720000" cy="720000"/>
          </a:xfrm>
          <a:prstGeom prst="rect">
            <a:avLst/>
          </a:prstGeom>
          <a:solidFill>
            <a:srgbClr val="EE92D3"/>
          </a:solidFill>
          <a:ln>
            <a:solidFill>
              <a:srgbClr val="EE92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10</a:t>
            </a:r>
            <a:endParaRPr lang="es-CO" b="1" dirty="0"/>
          </a:p>
        </p:txBody>
      </p:sp>
      <p:sp>
        <p:nvSpPr>
          <p:cNvPr id="16" name="Subtítulo 2">
            <a:extLst>
              <a:ext uri="{FF2B5EF4-FFF2-40B4-BE49-F238E27FC236}">
                <a16:creationId xmlns:a16="http://schemas.microsoft.com/office/drawing/2014/main" id="{DE84C648-15B1-4131-AC22-C49B2C15078F}"/>
              </a:ext>
            </a:extLst>
          </p:cNvPr>
          <p:cNvSpPr txBox="1">
            <a:spLocks/>
          </p:cNvSpPr>
          <p:nvPr/>
        </p:nvSpPr>
        <p:spPr>
          <a:xfrm>
            <a:off x="1872438" y="3836721"/>
            <a:ext cx="8394512" cy="103617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Plus Jakarta Sans Light" pitchFamily="2" charset="0"/>
                <a:ea typeface="+mn-ea"/>
                <a:cs typeface="Plus Jakarta Sans Light"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s-ES" sz="2400" dirty="0">
                <a:solidFill>
                  <a:srgbClr val="342FEA"/>
                </a:solidFill>
              </a:rPr>
              <a:t>¿Cuánto esfuerzo requirió resolver tus problemas hoy?</a:t>
            </a:r>
          </a:p>
          <a:p>
            <a:pPr marL="342900" indent="-342900" algn="ctr">
              <a:buFont typeface="Arial" panose="020B0604020202020204" pitchFamily="34" charset="0"/>
              <a:buChar char="•"/>
            </a:pPr>
            <a:endParaRPr lang="es-CO" sz="2400" dirty="0">
              <a:solidFill>
                <a:srgbClr val="342FEA"/>
              </a:solidFill>
            </a:endParaRPr>
          </a:p>
        </p:txBody>
      </p:sp>
    </p:spTree>
    <p:extLst>
      <p:ext uri="{BB962C8B-B14F-4D97-AF65-F5344CB8AC3E}">
        <p14:creationId xmlns:p14="http://schemas.microsoft.com/office/powerpoint/2010/main" val="3471823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6EC1AFC6-F904-453D-8A4F-239C3706AC4D}"/>
              </a:ext>
            </a:extLst>
          </p:cNvPr>
          <p:cNvSpPr/>
          <p:nvPr/>
        </p:nvSpPr>
        <p:spPr>
          <a:xfrm>
            <a:off x="6871448" y="0"/>
            <a:ext cx="5320551" cy="6858000"/>
          </a:xfrm>
          <a:prstGeom prst="rect">
            <a:avLst/>
          </a:prstGeom>
          <a:solidFill>
            <a:srgbClr val="C6DF65"/>
          </a:solidFill>
          <a:ln>
            <a:solidFill>
              <a:srgbClr val="C6D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Título 1">
            <a:extLst>
              <a:ext uri="{FF2B5EF4-FFF2-40B4-BE49-F238E27FC236}">
                <a16:creationId xmlns:a16="http://schemas.microsoft.com/office/drawing/2014/main" id="{38FFAF8D-0201-4FD5-B200-B55D4E20B020}"/>
              </a:ext>
            </a:extLst>
          </p:cNvPr>
          <p:cNvSpPr>
            <a:spLocks noGrp="1"/>
          </p:cNvSpPr>
          <p:nvPr>
            <p:ph type="ctrTitle"/>
          </p:nvPr>
        </p:nvSpPr>
        <p:spPr>
          <a:xfrm>
            <a:off x="723067" y="1625107"/>
            <a:ext cx="5541062" cy="918727"/>
          </a:xfrm>
        </p:spPr>
        <p:txBody>
          <a:bodyPr/>
          <a:lstStyle/>
          <a:p>
            <a:r>
              <a:rPr lang="es-ES" dirty="0"/>
              <a:t>4. </a:t>
            </a:r>
            <a:r>
              <a:rPr lang="es-ES" b="1" dirty="0">
                <a:solidFill>
                  <a:schemeClr val="bg1"/>
                </a:solidFill>
              </a:rPr>
              <a:t>Ejemplos de CES</a:t>
            </a:r>
            <a:endParaRPr lang="es-CO" b="1" dirty="0">
              <a:solidFill>
                <a:schemeClr val="bg1"/>
              </a:solidFill>
            </a:endParaRPr>
          </a:p>
        </p:txBody>
      </p:sp>
      <p:sp>
        <p:nvSpPr>
          <p:cNvPr id="38" name="Rectángulo 37">
            <a:extLst>
              <a:ext uri="{FF2B5EF4-FFF2-40B4-BE49-F238E27FC236}">
                <a16:creationId xmlns:a16="http://schemas.microsoft.com/office/drawing/2014/main" id="{674F7F9B-2550-44DB-9B3A-634CCEF5DFC1}"/>
              </a:ext>
            </a:extLst>
          </p:cNvPr>
          <p:cNvSpPr/>
          <p:nvPr/>
        </p:nvSpPr>
        <p:spPr>
          <a:xfrm>
            <a:off x="7157276" y="1529593"/>
            <a:ext cx="5078505" cy="17077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9" name="CuadroTexto 38">
            <a:extLst>
              <a:ext uri="{FF2B5EF4-FFF2-40B4-BE49-F238E27FC236}">
                <a16:creationId xmlns:a16="http://schemas.microsoft.com/office/drawing/2014/main" id="{679A590C-F4BC-4BE8-9E4B-3103C628A227}"/>
              </a:ext>
            </a:extLst>
          </p:cNvPr>
          <p:cNvSpPr txBox="1"/>
          <p:nvPr/>
        </p:nvSpPr>
        <p:spPr>
          <a:xfrm>
            <a:off x="7351135" y="1914087"/>
            <a:ext cx="4840864" cy="1200329"/>
          </a:xfrm>
          <a:prstGeom prst="rect">
            <a:avLst/>
          </a:prstGeom>
          <a:noFill/>
        </p:spPr>
        <p:txBody>
          <a:bodyPr wrap="square">
            <a:spAutoFit/>
          </a:bodyPr>
          <a:lstStyle/>
          <a:p>
            <a:r>
              <a:rPr lang="es-ES" b="1" dirty="0">
                <a:solidFill>
                  <a:srgbClr val="342FEA"/>
                </a:solidFill>
                <a:latin typeface="Plus Jakarta Sans" pitchFamily="2" charset="0"/>
                <a:cs typeface="Plus Jakarta Sans" pitchFamily="2" charset="0"/>
              </a:rPr>
              <a:t>Escala 1 al 5. </a:t>
            </a:r>
            <a:r>
              <a:rPr lang="es-ES" dirty="0">
                <a:solidFill>
                  <a:srgbClr val="342FEA"/>
                </a:solidFill>
                <a:latin typeface="Plus Jakarta Sans" pitchFamily="2" charset="0"/>
                <a:cs typeface="Plus Jakarta Sans" pitchFamily="2" charset="0"/>
              </a:rPr>
              <a:t>Las opciones son: Muy Difícil – Difícil – Ninguna – Fácil – Muy Fácil, y están numeradas del 1 al 5. También puedes invertir el orden.</a:t>
            </a:r>
            <a:endParaRPr lang="es-CO" sz="1800" dirty="0">
              <a:solidFill>
                <a:srgbClr val="342FEA"/>
              </a:solidFill>
              <a:latin typeface="Plus Jakarta Sans" pitchFamily="2" charset="0"/>
              <a:cs typeface="Plus Jakarta Sans" pitchFamily="2" charset="0"/>
            </a:endParaRPr>
          </a:p>
        </p:txBody>
      </p:sp>
      <p:sp>
        <p:nvSpPr>
          <p:cNvPr id="2" name="Rectángulo 1">
            <a:extLst>
              <a:ext uri="{FF2B5EF4-FFF2-40B4-BE49-F238E27FC236}">
                <a16:creationId xmlns:a16="http://schemas.microsoft.com/office/drawing/2014/main" id="{0CD5D85F-1A2D-4541-B80E-86DD64369E79}"/>
              </a:ext>
            </a:extLst>
          </p:cNvPr>
          <p:cNvSpPr/>
          <p:nvPr/>
        </p:nvSpPr>
        <p:spPr>
          <a:xfrm>
            <a:off x="467341" y="3697975"/>
            <a:ext cx="11204706" cy="23215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Rectángulo 18">
            <a:extLst>
              <a:ext uri="{FF2B5EF4-FFF2-40B4-BE49-F238E27FC236}">
                <a16:creationId xmlns:a16="http://schemas.microsoft.com/office/drawing/2014/main" id="{C78E2286-8507-4708-B753-EBEF6B2A4915}"/>
              </a:ext>
            </a:extLst>
          </p:cNvPr>
          <p:cNvSpPr/>
          <p:nvPr/>
        </p:nvSpPr>
        <p:spPr>
          <a:xfrm>
            <a:off x="1022468" y="4512927"/>
            <a:ext cx="1161322" cy="720000"/>
          </a:xfrm>
          <a:prstGeom prst="rect">
            <a:avLst/>
          </a:prstGeom>
          <a:solidFill>
            <a:srgbClr val="EE92D3"/>
          </a:solidFill>
          <a:ln>
            <a:solidFill>
              <a:srgbClr val="EE92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Muy difícil</a:t>
            </a:r>
            <a:endParaRPr lang="es-CO" b="1" dirty="0"/>
          </a:p>
        </p:txBody>
      </p:sp>
      <p:sp>
        <p:nvSpPr>
          <p:cNvPr id="20" name="Rectángulo 19">
            <a:extLst>
              <a:ext uri="{FF2B5EF4-FFF2-40B4-BE49-F238E27FC236}">
                <a16:creationId xmlns:a16="http://schemas.microsoft.com/office/drawing/2014/main" id="{090A6ABB-DE50-42DD-BAD8-06100BDE592E}"/>
              </a:ext>
            </a:extLst>
          </p:cNvPr>
          <p:cNvSpPr/>
          <p:nvPr/>
        </p:nvSpPr>
        <p:spPr>
          <a:xfrm>
            <a:off x="3210654" y="4512893"/>
            <a:ext cx="1161322" cy="720000"/>
          </a:xfrm>
          <a:prstGeom prst="rect">
            <a:avLst/>
          </a:prstGeom>
          <a:solidFill>
            <a:srgbClr val="EE92D3"/>
          </a:solidFill>
          <a:ln>
            <a:solidFill>
              <a:srgbClr val="EE92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Difícil</a:t>
            </a:r>
            <a:endParaRPr lang="es-CO" b="1" dirty="0"/>
          </a:p>
        </p:txBody>
      </p:sp>
      <p:sp>
        <p:nvSpPr>
          <p:cNvPr id="21" name="Rectángulo 20">
            <a:extLst>
              <a:ext uri="{FF2B5EF4-FFF2-40B4-BE49-F238E27FC236}">
                <a16:creationId xmlns:a16="http://schemas.microsoft.com/office/drawing/2014/main" id="{66C2EB3F-4AFC-47A1-B302-E3E7A41F3FE9}"/>
              </a:ext>
            </a:extLst>
          </p:cNvPr>
          <p:cNvSpPr/>
          <p:nvPr/>
        </p:nvSpPr>
        <p:spPr>
          <a:xfrm>
            <a:off x="5398840" y="4512893"/>
            <a:ext cx="1161322" cy="720000"/>
          </a:xfrm>
          <a:prstGeom prst="rect">
            <a:avLst/>
          </a:prstGeom>
          <a:solidFill>
            <a:srgbClr val="F8C02B"/>
          </a:solidFill>
          <a:ln>
            <a:solidFill>
              <a:srgbClr val="F8C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Ninguno</a:t>
            </a:r>
            <a:endParaRPr lang="es-CO" b="1" dirty="0"/>
          </a:p>
        </p:txBody>
      </p:sp>
      <p:sp>
        <p:nvSpPr>
          <p:cNvPr id="22" name="Rectángulo 21">
            <a:extLst>
              <a:ext uri="{FF2B5EF4-FFF2-40B4-BE49-F238E27FC236}">
                <a16:creationId xmlns:a16="http://schemas.microsoft.com/office/drawing/2014/main" id="{7CF980D5-58A9-465D-AAF5-5D9DED4F6785}"/>
              </a:ext>
            </a:extLst>
          </p:cNvPr>
          <p:cNvSpPr/>
          <p:nvPr/>
        </p:nvSpPr>
        <p:spPr>
          <a:xfrm>
            <a:off x="7587027" y="4504051"/>
            <a:ext cx="1161322" cy="720000"/>
          </a:xfrm>
          <a:prstGeom prst="rect">
            <a:avLst/>
          </a:prstGeom>
          <a:solidFill>
            <a:srgbClr val="C6DF65"/>
          </a:solidFill>
          <a:ln>
            <a:solidFill>
              <a:srgbClr val="C6D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Fácil</a:t>
            </a:r>
            <a:endParaRPr lang="es-CO" b="1" dirty="0"/>
          </a:p>
        </p:txBody>
      </p:sp>
      <p:sp>
        <p:nvSpPr>
          <p:cNvPr id="23" name="Rectángulo 22">
            <a:extLst>
              <a:ext uri="{FF2B5EF4-FFF2-40B4-BE49-F238E27FC236}">
                <a16:creationId xmlns:a16="http://schemas.microsoft.com/office/drawing/2014/main" id="{8D53BC80-3040-4076-BECA-A2FD085D29A8}"/>
              </a:ext>
            </a:extLst>
          </p:cNvPr>
          <p:cNvSpPr/>
          <p:nvPr/>
        </p:nvSpPr>
        <p:spPr>
          <a:xfrm>
            <a:off x="9775214" y="4498733"/>
            <a:ext cx="1161322" cy="720000"/>
          </a:xfrm>
          <a:prstGeom prst="rect">
            <a:avLst/>
          </a:prstGeom>
          <a:solidFill>
            <a:srgbClr val="C6DF65"/>
          </a:solidFill>
          <a:ln>
            <a:solidFill>
              <a:srgbClr val="C6D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Muy Fácil</a:t>
            </a:r>
            <a:endParaRPr lang="es-CO" b="1" dirty="0"/>
          </a:p>
        </p:txBody>
      </p:sp>
      <p:sp>
        <p:nvSpPr>
          <p:cNvPr id="16" name="Subtítulo 2">
            <a:extLst>
              <a:ext uri="{FF2B5EF4-FFF2-40B4-BE49-F238E27FC236}">
                <a16:creationId xmlns:a16="http://schemas.microsoft.com/office/drawing/2014/main" id="{DE84C648-15B1-4131-AC22-C49B2C15078F}"/>
              </a:ext>
            </a:extLst>
          </p:cNvPr>
          <p:cNvSpPr txBox="1">
            <a:spLocks/>
          </p:cNvSpPr>
          <p:nvPr/>
        </p:nvSpPr>
        <p:spPr>
          <a:xfrm>
            <a:off x="1872438" y="3836721"/>
            <a:ext cx="8394512" cy="103617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Plus Jakarta Sans Light" pitchFamily="2" charset="0"/>
                <a:ea typeface="+mn-ea"/>
                <a:cs typeface="Plus Jakarta Sans Light"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s-ES" sz="2400" dirty="0">
                <a:solidFill>
                  <a:srgbClr val="342FEA"/>
                </a:solidFill>
              </a:rPr>
              <a:t>¿Cuánto esfuerzo requirió resolver tus problemas hoy?</a:t>
            </a:r>
          </a:p>
          <a:p>
            <a:pPr marL="342900" indent="-342900" algn="ctr">
              <a:buFont typeface="Arial" panose="020B0604020202020204" pitchFamily="34" charset="0"/>
              <a:buChar char="•"/>
            </a:pPr>
            <a:endParaRPr lang="es-CO" sz="2400" dirty="0">
              <a:solidFill>
                <a:srgbClr val="342FEA"/>
              </a:solidFill>
            </a:endParaRPr>
          </a:p>
        </p:txBody>
      </p:sp>
    </p:spTree>
    <p:extLst>
      <p:ext uri="{BB962C8B-B14F-4D97-AF65-F5344CB8AC3E}">
        <p14:creationId xmlns:p14="http://schemas.microsoft.com/office/powerpoint/2010/main" val="1746657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6EC1AFC6-F904-453D-8A4F-239C3706AC4D}"/>
              </a:ext>
            </a:extLst>
          </p:cNvPr>
          <p:cNvSpPr/>
          <p:nvPr/>
        </p:nvSpPr>
        <p:spPr>
          <a:xfrm>
            <a:off x="6871448" y="0"/>
            <a:ext cx="5320551" cy="6858000"/>
          </a:xfrm>
          <a:prstGeom prst="rect">
            <a:avLst/>
          </a:prstGeom>
          <a:solidFill>
            <a:srgbClr val="C6DF65"/>
          </a:solidFill>
          <a:ln>
            <a:solidFill>
              <a:srgbClr val="C6D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Título 1">
            <a:extLst>
              <a:ext uri="{FF2B5EF4-FFF2-40B4-BE49-F238E27FC236}">
                <a16:creationId xmlns:a16="http://schemas.microsoft.com/office/drawing/2014/main" id="{38FFAF8D-0201-4FD5-B200-B55D4E20B020}"/>
              </a:ext>
            </a:extLst>
          </p:cNvPr>
          <p:cNvSpPr>
            <a:spLocks noGrp="1"/>
          </p:cNvSpPr>
          <p:nvPr>
            <p:ph type="ctrTitle"/>
          </p:nvPr>
        </p:nvSpPr>
        <p:spPr>
          <a:xfrm>
            <a:off x="723067" y="1625107"/>
            <a:ext cx="5541062" cy="918727"/>
          </a:xfrm>
        </p:spPr>
        <p:txBody>
          <a:bodyPr/>
          <a:lstStyle/>
          <a:p>
            <a:r>
              <a:rPr lang="es-ES" dirty="0"/>
              <a:t>4. </a:t>
            </a:r>
            <a:r>
              <a:rPr lang="es-ES" b="1" dirty="0">
                <a:solidFill>
                  <a:schemeClr val="bg1"/>
                </a:solidFill>
              </a:rPr>
              <a:t>Ejemplos de CES</a:t>
            </a:r>
            <a:endParaRPr lang="es-CO" b="1" dirty="0">
              <a:solidFill>
                <a:schemeClr val="bg1"/>
              </a:solidFill>
            </a:endParaRPr>
          </a:p>
        </p:txBody>
      </p:sp>
      <p:sp>
        <p:nvSpPr>
          <p:cNvPr id="38" name="Rectángulo 37">
            <a:extLst>
              <a:ext uri="{FF2B5EF4-FFF2-40B4-BE49-F238E27FC236}">
                <a16:creationId xmlns:a16="http://schemas.microsoft.com/office/drawing/2014/main" id="{674F7F9B-2550-44DB-9B3A-634CCEF5DFC1}"/>
              </a:ext>
            </a:extLst>
          </p:cNvPr>
          <p:cNvSpPr/>
          <p:nvPr/>
        </p:nvSpPr>
        <p:spPr>
          <a:xfrm>
            <a:off x="7157276" y="1529593"/>
            <a:ext cx="5078505" cy="17077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9" name="CuadroTexto 38">
            <a:extLst>
              <a:ext uri="{FF2B5EF4-FFF2-40B4-BE49-F238E27FC236}">
                <a16:creationId xmlns:a16="http://schemas.microsoft.com/office/drawing/2014/main" id="{679A590C-F4BC-4BE8-9E4B-3103C628A227}"/>
              </a:ext>
            </a:extLst>
          </p:cNvPr>
          <p:cNvSpPr txBox="1"/>
          <p:nvPr/>
        </p:nvSpPr>
        <p:spPr>
          <a:xfrm>
            <a:off x="2632960" y="3901466"/>
            <a:ext cx="4840864" cy="1200329"/>
          </a:xfrm>
          <a:prstGeom prst="rect">
            <a:avLst/>
          </a:prstGeom>
          <a:noFill/>
        </p:spPr>
        <p:txBody>
          <a:bodyPr wrap="square">
            <a:spAutoFit/>
          </a:bodyPr>
          <a:lstStyle/>
          <a:p>
            <a:r>
              <a:rPr lang="es-ES" b="1" dirty="0">
                <a:solidFill>
                  <a:srgbClr val="342FEA"/>
                </a:solidFill>
                <a:latin typeface="Plus Jakarta Sans" pitchFamily="2" charset="0"/>
                <a:cs typeface="Plus Jakarta Sans" pitchFamily="2" charset="0"/>
              </a:rPr>
              <a:t>Caras y emociones.</a:t>
            </a:r>
          </a:p>
          <a:p>
            <a:r>
              <a:rPr lang="es-ES" dirty="0">
                <a:solidFill>
                  <a:srgbClr val="342FEA"/>
                </a:solidFill>
                <a:latin typeface="Plus Jakarta Sans" pitchFamily="2" charset="0"/>
                <a:cs typeface="Plus Jakarta Sans" pitchFamily="2" charset="0"/>
              </a:rPr>
              <a:t>Es útil si realizan muchas encuestas sobre aspectos menores de su producto, servicio y/o sitio web. Es intuitivo y rápido.</a:t>
            </a:r>
            <a:endParaRPr lang="es-CO" sz="1800" dirty="0">
              <a:solidFill>
                <a:srgbClr val="342FEA"/>
              </a:solidFill>
              <a:latin typeface="Plus Jakarta Sans" pitchFamily="2" charset="0"/>
              <a:cs typeface="Plus Jakarta Sans" pitchFamily="2" charset="0"/>
            </a:endParaRPr>
          </a:p>
        </p:txBody>
      </p:sp>
      <p:sp>
        <p:nvSpPr>
          <p:cNvPr id="2" name="Rectángulo 1">
            <a:extLst>
              <a:ext uri="{FF2B5EF4-FFF2-40B4-BE49-F238E27FC236}">
                <a16:creationId xmlns:a16="http://schemas.microsoft.com/office/drawing/2014/main" id="{0CD5D85F-1A2D-4541-B80E-86DD64369E79}"/>
              </a:ext>
            </a:extLst>
          </p:cNvPr>
          <p:cNvSpPr/>
          <p:nvPr/>
        </p:nvSpPr>
        <p:spPr>
          <a:xfrm>
            <a:off x="467341" y="3697975"/>
            <a:ext cx="11204706" cy="23215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Subtítulo 2">
            <a:extLst>
              <a:ext uri="{FF2B5EF4-FFF2-40B4-BE49-F238E27FC236}">
                <a16:creationId xmlns:a16="http://schemas.microsoft.com/office/drawing/2014/main" id="{DE84C648-15B1-4131-AC22-C49B2C15078F}"/>
              </a:ext>
            </a:extLst>
          </p:cNvPr>
          <p:cNvSpPr txBox="1">
            <a:spLocks/>
          </p:cNvSpPr>
          <p:nvPr/>
        </p:nvSpPr>
        <p:spPr>
          <a:xfrm>
            <a:off x="1872438" y="3836721"/>
            <a:ext cx="8394512" cy="103617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Plus Jakarta Sans Light" pitchFamily="2" charset="0"/>
                <a:ea typeface="+mn-ea"/>
                <a:cs typeface="Plus Jakarta Sans Light"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s-ES" sz="2400" dirty="0">
                <a:solidFill>
                  <a:srgbClr val="342FEA"/>
                </a:solidFill>
              </a:rPr>
              <a:t>¿Qué tan fácil fue para ti </a:t>
            </a:r>
            <a:r>
              <a:rPr lang="es-ES" sz="2400" dirty="0" err="1">
                <a:solidFill>
                  <a:srgbClr val="342FEA"/>
                </a:solidFill>
              </a:rPr>
              <a:t>regustrarte</a:t>
            </a:r>
            <a:r>
              <a:rPr lang="es-ES" sz="2400" dirty="0">
                <a:solidFill>
                  <a:srgbClr val="342FEA"/>
                </a:solidFill>
              </a:rPr>
              <a:t> en nuestra prueba?</a:t>
            </a:r>
          </a:p>
          <a:p>
            <a:pPr marL="342900" indent="-342900" algn="ctr">
              <a:buFont typeface="Arial" panose="020B0604020202020204" pitchFamily="34" charset="0"/>
              <a:buChar char="•"/>
            </a:pPr>
            <a:endParaRPr lang="es-CO" sz="2400" dirty="0">
              <a:solidFill>
                <a:srgbClr val="342FEA"/>
              </a:solidFill>
            </a:endParaRPr>
          </a:p>
        </p:txBody>
      </p:sp>
      <p:pic>
        <p:nvPicPr>
          <p:cNvPr id="1028" name="Picture 4" descr="rostro ">
            <a:extLst>
              <a:ext uri="{FF2B5EF4-FFF2-40B4-BE49-F238E27FC236}">
                <a16:creationId xmlns:a16="http://schemas.microsoft.com/office/drawing/2014/main" id="{D280670B-99D9-4D1D-A08C-5D89AB4728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100" y="4492195"/>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ostro ">
            <a:extLst>
              <a:ext uri="{FF2B5EF4-FFF2-40B4-BE49-F238E27FC236}">
                <a16:creationId xmlns:a16="http://schemas.microsoft.com/office/drawing/2014/main" id="{767D174B-9EC6-4952-A75E-078FDE6970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5400" y="4492195"/>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eutral">
            <a:extLst>
              <a:ext uri="{FF2B5EF4-FFF2-40B4-BE49-F238E27FC236}">
                <a16:creationId xmlns:a16="http://schemas.microsoft.com/office/drawing/2014/main" id="{E38A1F87-2FD4-4C67-858D-2D2087381A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7700" y="4431566"/>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onrisa ">
            <a:extLst>
              <a:ext uri="{FF2B5EF4-FFF2-40B4-BE49-F238E27FC236}">
                <a16:creationId xmlns:a16="http://schemas.microsoft.com/office/drawing/2014/main" id="{1355F85B-17C5-4814-A80B-403C6D6EF9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79700" y="4403103"/>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moción ">
            <a:extLst>
              <a:ext uri="{FF2B5EF4-FFF2-40B4-BE49-F238E27FC236}">
                <a16:creationId xmlns:a16="http://schemas.microsoft.com/office/drawing/2014/main" id="{0BC9E989-E903-442E-9579-E9682AA469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30000" y="4333339"/>
            <a:ext cx="1356600" cy="1356600"/>
          </a:xfrm>
          <a:prstGeom prst="rect">
            <a:avLst/>
          </a:prstGeom>
          <a:noFill/>
          <a:extLst>
            <a:ext uri="{909E8E84-426E-40DD-AFC4-6F175D3DCCD1}">
              <a14:hiddenFill xmlns:a14="http://schemas.microsoft.com/office/drawing/2010/main">
                <a:solidFill>
                  <a:srgbClr val="FFFFFF"/>
                </a:solidFill>
              </a14:hiddenFill>
            </a:ext>
          </a:extLst>
        </p:spPr>
      </p:pic>
      <p:sp>
        <p:nvSpPr>
          <p:cNvPr id="25" name="CuadroTexto 24">
            <a:extLst>
              <a:ext uri="{FF2B5EF4-FFF2-40B4-BE49-F238E27FC236}">
                <a16:creationId xmlns:a16="http://schemas.microsoft.com/office/drawing/2014/main" id="{9575FC13-B9B8-400A-A7F9-31ED6F48B5EE}"/>
              </a:ext>
            </a:extLst>
          </p:cNvPr>
          <p:cNvSpPr txBox="1"/>
          <p:nvPr/>
        </p:nvSpPr>
        <p:spPr>
          <a:xfrm>
            <a:off x="7351135" y="1914087"/>
            <a:ext cx="4840864" cy="1200329"/>
          </a:xfrm>
          <a:prstGeom prst="rect">
            <a:avLst/>
          </a:prstGeom>
          <a:noFill/>
        </p:spPr>
        <p:txBody>
          <a:bodyPr wrap="square">
            <a:spAutoFit/>
          </a:bodyPr>
          <a:lstStyle/>
          <a:p>
            <a:r>
              <a:rPr lang="es-ES" b="1" dirty="0">
                <a:solidFill>
                  <a:srgbClr val="342FEA"/>
                </a:solidFill>
                <a:latin typeface="Plus Jakarta Sans" pitchFamily="2" charset="0"/>
                <a:cs typeface="Plus Jakarta Sans" pitchFamily="2" charset="0"/>
              </a:rPr>
              <a:t>Caras de emociones. </a:t>
            </a:r>
            <a:r>
              <a:rPr lang="es-ES" dirty="0">
                <a:solidFill>
                  <a:srgbClr val="342FEA"/>
                </a:solidFill>
                <a:latin typeface="Plus Jakarta Sans" pitchFamily="2" charset="0"/>
                <a:cs typeface="Plus Jakarta Sans" pitchFamily="2" charset="0"/>
              </a:rPr>
              <a:t>Es útil si realiza muchas encuestas sobre aspectos menores de un producto, servicio y/o sitio web. Es fácil e intuitivo,</a:t>
            </a:r>
            <a:endParaRPr lang="es-CO" sz="1800" dirty="0">
              <a:solidFill>
                <a:srgbClr val="342FEA"/>
              </a:solidFill>
              <a:latin typeface="Plus Jakarta Sans" pitchFamily="2" charset="0"/>
              <a:cs typeface="Plus Jakarta Sans" pitchFamily="2" charset="0"/>
            </a:endParaRPr>
          </a:p>
        </p:txBody>
      </p:sp>
    </p:spTree>
    <p:extLst>
      <p:ext uri="{BB962C8B-B14F-4D97-AF65-F5344CB8AC3E}">
        <p14:creationId xmlns:p14="http://schemas.microsoft.com/office/powerpoint/2010/main" val="3089777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
            <a:extLst>
              <a:ext uri="{FF2B5EF4-FFF2-40B4-BE49-F238E27FC236}">
                <a16:creationId xmlns:a16="http://schemas.microsoft.com/office/drawing/2014/main" id="{38FFAF8D-0201-4FD5-B200-B55D4E20B020}"/>
              </a:ext>
            </a:extLst>
          </p:cNvPr>
          <p:cNvSpPr>
            <a:spLocks noGrp="1"/>
          </p:cNvSpPr>
          <p:nvPr>
            <p:ph type="ctrTitle"/>
          </p:nvPr>
        </p:nvSpPr>
        <p:spPr>
          <a:xfrm>
            <a:off x="723066" y="1625107"/>
            <a:ext cx="6793839" cy="918727"/>
          </a:xfrm>
        </p:spPr>
        <p:txBody>
          <a:bodyPr/>
          <a:lstStyle/>
          <a:p>
            <a:r>
              <a:rPr lang="es-ES" sz="4000" dirty="0"/>
              <a:t>5. </a:t>
            </a:r>
            <a:r>
              <a:rPr lang="es-ES" sz="4000" b="1" dirty="0">
                <a:solidFill>
                  <a:schemeClr val="bg1"/>
                </a:solidFill>
              </a:rPr>
              <a:t>¿Cómo interpretarlo?</a:t>
            </a:r>
            <a:endParaRPr lang="es-CO" sz="4000" b="1" dirty="0">
              <a:solidFill>
                <a:schemeClr val="bg1"/>
              </a:solidFill>
            </a:endParaRPr>
          </a:p>
        </p:txBody>
      </p:sp>
      <p:sp>
        <p:nvSpPr>
          <p:cNvPr id="5" name="Subtítulo 2">
            <a:extLst>
              <a:ext uri="{FF2B5EF4-FFF2-40B4-BE49-F238E27FC236}">
                <a16:creationId xmlns:a16="http://schemas.microsoft.com/office/drawing/2014/main" id="{BB9C35F8-871A-4BCC-B26F-0BB34E99AB5E}"/>
              </a:ext>
            </a:extLst>
          </p:cNvPr>
          <p:cNvSpPr txBox="1">
            <a:spLocks/>
          </p:cNvSpPr>
          <p:nvPr/>
        </p:nvSpPr>
        <p:spPr>
          <a:xfrm>
            <a:off x="512162" y="2543834"/>
            <a:ext cx="5583838" cy="465998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Plus Jakarta Sans Light" pitchFamily="2" charset="0"/>
                <a:ea typeface="+mn-ea"/>
                <a:cs typeface="Plus Jakarta Sans Light"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2400" b="1" dirty="0">
                <a:solidFill>
                  <a:schemeClr val="bg1"/>
                </a:solidFill>
              </a:rPr>
              <a:t>Método 1</a:t>
            </a:r>
          </a:p>
          <a:p>
            <a:pPr marL="457200" indent="-457200">
              <a:buFont typeface="Wingdings" panose="05000000000000000000" pitchFamily="2" charset="2"/>
              <a:buChar char="§"/>
            </a:pPr>
            <a:r>
              <a:rPr lang="es-ES" sz="2400" dirty="0">
                <a:solidFill>
                  <a:schemeClr val="bg1"/>
                </a:solidFill>
              </a:rPr>
              <a:t>Una de las formas más sencillas de medir los resultados del CES es obtener una puntuación media (X sobre 10). Esto generalmente se hace con la escala de puntuación del esfuerzo del cliente del 1 al 10. Simplemente toma la suma total de sus puntajes CES y divídela por la cantidad de respuestas que hayas recibido.</a:t>
            </a:r>
            <a:endParaRPr lang="es-CO" sz="2400" dirty="0">
              <a:solidFill>
                <a:schemeClr val="bg1"/>
              </a:solidFill>
            </a:endParaRPr>
          </a:p>
        </p:txBody>
      </p:sp>
      <p:sp>
        <p:nvSpPr>
          <p:cNvPr id="6" name="Rectángulo 5">
            <a:extLst>
              <a:ext uri="{FF2B5EF4-FFF2-40B4-BE49-F238E27FC236}">
                <a16:creationId xmlns:a16="http://schemas.microsoft.com/office/drawing/2014/main" id="{A2F54856-FDAF-4140-976A-9979C58B1682}"/>
              </a:ext>
            </a:extLst>
          </p:cNvPr>
          <p:cNvSpPr/>
          <p:nvPr/>
        </p:nvSpPr>
        <p:spPr>
          <a:xfrm>
            <a:off x="7113495" y="4814047"/>
            <a:ext cx="5078505" cy="1707776"/>
          </a:xfrm>
          <a:prstGeom prst="rect">
            <a:avLst/>
          </a:prstGeom>
          <a:solidFill>
            <a:srgbClr val="F8C02B"/>
          </a:solidFill>
          <a:ln>
            <a:solidFill>
              <a:srgbClr val="F8C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 name="CuadroTexto 6">
            <a:extLst>
              <a:ext uri="{FF2B5EF4-FFF2-40B4-BE49-F238E27FC236}">
                <a16:creationId xmlns:a16="http://schemas.microsoft.com/office/drawing/2014/main" id="{9018C111-85DC-432D-B3AF-7BA697739487}"/>
              </a:ext>
            </a:extLst>
          </p:cNvPr>
          <p:cNvSpPr txBox="1"/>
          <p:nvPr/>
        </p:nvSpPr>
        <p:spPr>
          <a:xfrm>
            <a:off x="7307354" y="4943048"/>
            <a:ext cx="4884646" cy="1477328"/>
          </a:xfrm>
          <a:prstGeom prst="rect">
            <a:avLst/>
          </a:prstGeom>
          <a:noFill/>
        </p:spPr>
        <p:txBody>
          <a:bodyPr wrap="square">
            <a:spAutoFit/>
          </a:bodyPr>
          <a:lstStyle/>
          <a:p>
            <a:r>
              <a:rPr lang="es-ES" b="1" dirty="0">
                <a:solidFill>
                  <a:schemeClr val="bg1"/>
                </a:solidFill>
                <a:latin typeface="Plus Jakarta Sans" pitchFamily="2" charset="0"/>
                <a:cs typeface="Plus Jakarta Sans" pitchFamily="2" charset="0"/>
              </a:rPr>
              <a:t>S</a:t>
            </a:r>
            <a:r>
              <a:rPr lang="es-ES" sz="1800" b="1" dirty="0">
                <a:solidFill>
                  <a:schemeClr val="bg1"/>
                </a:solidFill>
                <a:latin typeface="Plus Jakarta Sans" pitchFamily="2" charset="0"/>
                <a:cs typeface="Plus Jakarta Sans" pitchFamily="2" charset="0"/>
              </a:rPr>
              <a:t>i 100 personas respondieron a tu encuesta de puntuación de esfuerzo del cliente y la suma total de sus puntuaciones asciende a 700, eso significa que su puntuación CES es 7 (sobre 10).</a:t>
            </a:r>
            <a:endParaRPr lang="es-CO" sz="1800" b="1" dirty="0">
              <a:solidFill>
                <a:schemeClr val="bg1"/>
              </a:solidFill>
              <a:latin typeface="Plus Jakarta Sans" pitchFamily="2" charset="0"/>
              <a:cs typeface="Plus Jakarta Sans" pitchFamily="2" charset="0"/>
            </a:endParaRPr>
          </a:p>
        </p:txBody>
      </p:sp>
      <p:sp>
        <p:nvSpPr>
          <p:cNvPr id="9" name="Título 1">
            <a:extLst>
              <a:ext uri="{FF2B5EF4-FFF2-40B4-BE49-F238E27FC236}">
                <a16:creationId xmlns:a16="http://schemas.microsoft.com/office/drawing/2014/main" id="{89044131-71D3-481B-838B-67C101A81714}"/>
              </a:ext>
            </a:extLst>
          </p:cNvPr>
          <p:cNvSpPr txBox="1">
            <a:spLocks/>
          </p:cNvSpPr>
          <p:nvPr/>
        </p:nvSpPr>
        <p:spPr>
          <a:xfrm>
            <a:off x="7307354" y="2969636"/>
            <a:ext cx="5262017" cy="918727"/>
          </a:xfrm>
        </p:spPr>
        <p:txBody>
          <a:bodyPr anchor="b">
            <a:noAutofit/>
          </a:bodyPr>
          <a:lstStyle>
            <a:lvl1pPr algn="l" defTabSz="914400" rtl="0" eaLnBrk="1" latinLnBrk="0" hangingPunct="1">
              <a:lnSpc>
                <a:spcPct val="90000"/>
              </a:lnSpc>
              <a:spcBef>
                <a:spcPct val="0"/>
              </a:spcBef>
              <a:buNone/>
              <a:defRPr sz="4400" kern="1200">
                <a:solidFill>
                  <a:srgbClr val="B9D63E"/>
                </a:solidFill>
                <a:latin typeface="Plus Jakarta Sans ExtraBold" pitchFamily="2" charset="0"/>
                <a:ea typeface="+mj-ea"/>
                <a:cs typeface="Plus Jakarta Sans ExtraBold" pitchFamily="2" charset="0"/>
              </a:defRPr>
            </a:lvl1pPr>
          </a:lstStyle>
          <a:p>
            <a:r>
              <a:rPr lang="es-ES" sz="3200" b="1" dirty="0"/>
              <a:t>CES=  </a:t>
            </a:r>
            <a:r>
              <a:rPr lang="es-ES" sz="3200" dirty="0">
                <a:solidFill>
                  <a:srgbClr val="342FEA"/>
                </a:solidFill>
              </a:rPr>
              <a:t>Suma puntuaciones</a:t>
            </a:r>
          </a:p>
          <a:p>
            <a:r>
              <a:rPr lang="es-ES" sz="3200" b="1" dirty="0">
                <a:solidFill>
                  <a:srgbClr val="342FEA"/>
                </a:solidFill>
              </a:rPr>
              <a:t>	    # de respuestas</a:t>
            </a:r>
            <a:endParaRPr lang="es-CO" sz="3200" b="1" dirty="0">
              <a:solidFill>
                <a:srgbClr val="342FEA"/>
              </a:solidFill>
            </a:endParaRPr>
          </a:p>
        </p:txBody>
      </p:sp>
      <p:cxnSp>
        <p:nvCxnSpPr>
          <p:cNvPr id="3" name="Conector recto 2">
            <a:extLst>
              <a:ext uri="{FF2B5EF4-FFF2-40B4-BE49-F238E27FC236}">
                <a16:creationId xmlns:a16="http://schemas.microsoft.com/office/drawing/2014/main" id="{DE77BC6A-C901-4C32-8B25-3AA3AC939740}"/>
              </a:ext>
            </a:extLst>
          </p:cNvPr>
          <p:cNvCxnSpPr>
            <a:cxnSpLocks/>
          </p:cNvCxnSpPr>
          <p:nvPr/>
        </p:nvCxnSpPr>
        <p:spPr>
          <a:xfrm>
            <a:off x="8225677" y="3428999"/>
            <a:ext cx="3458323" cy="0"/>
          </a:xfrm>
          <a:prstGeom prst="line">
            <a:avLst/>
          </a:prstGeom>
          <a:ln w="38100">
            <a:solidFill>
              <a:srgbClr val="F8C02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4497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
            <a:extLst>
              <a:ext uri="{FF2B5EF4-FFF2-40B4-BE49-F238E27FC236}">
                <a16:creationId xmlns:a16="http://schemas.microsoft.com/office/drawing/2014/main" id="{38FFAF8D-0201-4FD5-B200-B55D4E20B020}"/>
              </a:ext>
            </a:extLst>
          </p:cNvPr>
          <p:cNvSpPr>
            <a:spLocks noGrp="1"/>
          </p:cNvSpPr>
          <p:nvPr>
            <p:ph type="ctrTitle"/>
          </p:nvPr>
        </p:nvSpPr>
        <p:spPr>
          <a:xfrm>
            <a:off x="723066" y="1625107"/>
            <a:ext cx="6793839" cy="918727"/>
          </a:xfrm>
        </p:spPr>
        <p:txBody>
          <a:bodyPr/>
          <a:lstStyle/>
          <a:p>
            <a:r>
              <a:rPr lang="es-ES" sz="4000" dirty="0"/>
              <a:t>5. </a:t>
            </a:r>
            <a:r>
              <a:rPr lang="es-ES" sz="4000" b="1" dirty="0">
                <a:solidFill>
                  <a:schemeClr val="bg1"/>
                </a:solidFill>
              </a:rPr>
              <a:t>¿Cómo interpretarlo?</a:t>
            </a:r>
            <a:endParaRPr lang="es-CO" sz="4000" b="1" dirty="0">
              <a:solidFill>
                <a:schemeClr val="bg1"/>
              </a:solidFill>
            </a:endParaRPr>
          </a:p>
        </p:txBody>
      </p:sp>
      <p:sp>
        <p:nvSpPr>
          <p:cNvPr id="5" name="Subtítulo 2">
            <a:extLst>
              <a:ext uri="{FF2B5EF4-FFF2-40B4-BE49-F238E27FC236}">
                <a16:creationId xmlns:a16="http://schemas.microsoft.com/office/drawing/2014/main" id="{BB9C35F8-871A-4BCC-B26F-0BB34E99AB5E}"/>
              </a:ext>
            </a:extLst>
          </p:cNvPr>
          <p:cNvSpPr txBox="1">
            <a:spLocks/>
          </p:cNvSpPr>
          <p:nvPr/>
        </p:nvSpPr>
        <p:spPr>
          <a:xfrm>
            <a:off x="512162" y="2543834"/>
            <a:ext cx="5583838" cy="465998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Plus Jakarta Sans Light" pitchFamily="2" charset="0"/>
                <a:ea typeface="+mn-ea"/>
                <a:cs typeface="Plus Jakarta Sans Light"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2400" b="1" dirty="0">
                <a:solidFill>
                  <a:schemeClr val="bg1"/>
                </a:solidFill>
              </a:rPr>
              <a:t>Método 2</a:t>
            </a:r>
          </a:p>
          <a:p>
            <a:pPr marL="457200" indent="-457200">
              <a:buFont typeface="Wingdings" panose="05000000000000000000" pitchFamily="2" charset="2"/>
              <a:buChar char="§"/>
            </a:pPr>
            <a:r>
              <a:rPr lang="es-ES" sz="2400" dirty="0">
                <a:solidFill>
                  <a:schemeClr val="bg1"/>
                </a:solidFill>
              </a:rPr>
              <a:t>Si estás utilizando otras métricas (como caras felices/infelices o una escala de acuerdo/en desacuerdo ), puedes intentar realizar un cálculo del puntaje de esfuerzo del cliente restando el porcentaje de personas que respondieron positivamente del porcentaje de encuestados que ofrecieron una respuesta negativa. Las respuestas neutrales normalmente se ignoran.</a:t>
            </a:r>
            <a:endParaRPr lang="es-CO" sz="2400" dirty="0">
              <a:solidFill>
                <a:schemeClr val="bg1"/>
              </a:solidFill>
            </a:endParaRPr>
          </a:p>
        </p:txBody>
      </p:sp>
      <p:sp>
        <p:nvSpPr>
          <p:cNvPr id="6" name="Rectángulo 5">
            <a:extLst>
              <a:ext uri="{FF2B5EF4-FFF2-40B4-BE49-F238E27FC236}">
                <a16:creationId xmlns:a16="http://schemas.microsoft.com/office/drawing/2014/main" id="{A2F54856-FDAF-4140-976A-9979C58B1682}"/>
              </a:ext>
            </a:extLst>
          </p:cNvPr>
          <p:cNvSpPr/>
          <p:nvPr/>
        </p:nvSpPr>
        <p:spPr>
          <a:xfrm>
            <a:off x="7113495" y="4209143"/>
            <a:ext cx="5078505" cy="2312680"/>
          </a:xfrm>
          <a:prstGeom prst="rect">
            <a:avLst/>
          </a:prstGeom>
          <a:solidFill>
            <a:srgbClr val="F8C02B"/>
          </a:solidFill>
          <a:ln>
            <a:solidFill>
              <a:srgbClr val="F8C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 name="CuadroTexto 6">
            <a:extLst>
              <a:ext uri="{FF2B5EF4-FFF2-40B4-BE49-F238E27FC236}">
                <a16:creationId xmlns:a16="http://schemas.microsoft.com/office/drawing/2014/main" id="{9018C111-85DC-432D-B3AF-7BA697739487}"/>
              </a:ext>
            </a:extLst>
          </p:cNvPr>
          <p:cNvSpPr txBox="1"/>
          <p:nvPr/>
        </p:nvSpPr>
        <p:spPr>
          <a:xfrm>
            <a:off x="7307354" y="4442815"/>
            <a:ext cx="4884646" cy="1754326"/>
          </a:xfrm>
          <a:prstGeom prst="rect">
            <a:avLst/>
          </a:prstGeom>
          <a:noFill/>
        </p:spPr>
        <p:txBody>
          <a:bodyPr wrap="square">
            <a:spAutoFit/>
          </a:bodyPr>
          <a:lstStyle/>
          <a:p>
            <a:r>
              <a:rPr lang="es-ES" b="1" dirty="0">
                <a:solidFill>
                  <a:schemeClr val="bg1"/>
                </a:solidFill>
                <a:latin typeface="Plus Jakarta Sans" pitchFamily="2" charset="0"/>
                <a:cs typeface="Plus Jakarta Sans" pitchFamily="2" charset="0"/>
              </a:rPr>
              <a:t>Tienes 400 encuestados; 250 de ellos respondieron positivamente y el resto negativamente. Al restar el 37,5% de respuestas negativas (150/400 x 100) del 62,5% de respuestas positivas, se obtiene una puntuación CES del 25%.</a:t>
            </a:r>
            <a:endParaRPr lang="es-CO" sz="1800" b="1" dirty="0">
              <a:solidFill>
                <a:schemeClr val="bg1"/>
              </a:solidFill>
              <a:latin typeface="Plus Jakarta Sans" pitchFamily="2" charset="0"/>
              <a:cs typeface="Plus Jakarta Sans" pitchFamily="2" charset="0"/>
            </a:endParaRPr>
          </a:p>
        </p:txBody>
      </p:sp>
      <p:sp>
        <p:nvSpPr>
          <p:cNvPr id="9" name="Título 1">
            <a:extLst>
              <a:ext uri="{FF2B5EF4-FFF2-40B4-BE49-F238E27FC236}">
                <a16:creationId xmlns:a16="http://schemas.microsoft.com/office/drawing/2014/main" id="{89044131-71D3-481B-838B-67C101A81714}"/>
              </a:ext>
            </a:extLst>
          </p:cNvPr>
          <p:cNvSpPr txBox="1">
            <a:spLocks/>
          </p:cNvSpPr>
          <p:nvPr/>
        </p:nvSpPr>
        <p:spPr>
          <a:xfrm>
            <a:off x="7612153" y="2969636"/>
            <a:ext cx="5262017" cy="918727"/>
          </a:xfrm>
        </p:spPr>
        <p:txBody>
          <a:bodyPr anchor="b">
            <a:noAutofit/>
          </a:bodyPr>
          <a:lstStyle>
            <a:lvl1pPr algn="l" defTabSz="914400" rtl="0" eaLnBrk="1" latinLnBrk="0" hangingPunct="1">
              <a:lnSpc>
                <a:spcPct val="90000"/>
              </a:lnSpc>
              <a:spcBef>
                <a:spcPct val="0"/>
              </a:spcBef>
              <a:buNone/>
              <a:defRPr sz="4400" kern="1200">
                <a:solidFill>
                  <a:srgbClr val="B9D63E"/>
                </a:solidFill>
                <a:latin typeface="Plus Jakarta Sans ExtraBold" pitchFamily="2" charset="0"/>
                <a:ea typeface="+mj-ea"/>
                <a:cs typeface="Plus Jakarta Sans ExtraBold" pitchFamily="2" charset="0"/>
              </a:defRPr>
            </a:lvl1pPr>
          </a:lstStyle>
          <a:p>
            <a:r>
              <a:rPr lang="es-ES" sz="3200" b="1" dirty="0"/>
              <a:t>CES=  </a:t>
            </a:r>
            <a:r>
              <a:rPr lang="es-ES" sz="3200" b="1" dirty="0">
                <a:solidFill>
                  <a:srgbClr val="342FEA"/>
                </a:solidFill>
              </a:rPr>
              <a:t>%          -   %</a:t>
            </a:r>
            <a:endParaRPr lang="es-ES" sz="3200" dirty="0">
              <a:solidFill>
                <a:srgbClr val="342FEA"/>
              </a:solidFill>
            </a:endParaRPr>
          </a:p>
          <a:p>
            <a:r>
              <a:rPr lang="es-ES" sz="3200" b="1" dirty="0">
                <a:solidFill>
                  <a:srgbClr val="342FEA"/>
                </a:solidFill>
              </a:rPr>
              <a:t>	</a:t>
            </a:r>
            <a:endParaRPr lang="es-CO" sz="3200" b="1" dirty="0">
              <a:solidFill>
                <a:srgbClr val="342FEA"/>
              </a:solidFill>
            </a:endParaRPr>
          </a:p>
        </p:txBody>
      </p:sp>
      <p:pic>
        <p:nvPicPr>
          <p:cNvPr id="8" name="Picture 10" descr="sonrisa ">
            <a:extLst>
              <a:ext uri="{FF2B5EF4-FFF2-40B4-BE49-F238E27FC236}">
                <a16:creationId xmlns:a16="http://schemas.microsoft.com/office/drawing/2014/main" id="{13C532A1-1A89-4BD8-894D-CD7CA2A10F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4538" y="2868189"/>
            <a:ext cx="556817" cy="5568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ostro ">
            <a:extLst>
              <a:ext uri="{FF2B5EF4-FFF2-40B4-BE49-F238E27FC236}">
                <a16:creationId xmlns:a16="http://schemas.microsoft.com/office/drawing/2014/main" id="{E0900F03-DE4F-497E-8996-01587838CD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545" y="2868189"/>
            <a:ext cx="607388" cy="607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069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
            <a:extLst>
              <a:ext uri="{FF2B5EF4-FFF2-40B4-BE49-F238E27FC236}">
                <a16:creationId xmlns:a16="http://schemas.microsoft.com/office/drawing/2014/main" id="{38FFAF8D-0201-4FD5-B200-B55D4E20B020}"/>
              </a:ext>
            </a:extLst>
          </p:cNvPr>
          <p:cNvSpPr>
            <a:spLocks noGrp="1"/>
          </p:cNvSpPr>
          <p:nvPr>
            <p:ph type="ctrTitle"/>
          </p:nvPr>
        </p:nvSpPr>
        <p:spPr>
          <a:xfrm>
            <a:off x="723066" y="1625107"/>
            <a:ext cx="6793839" cy="918727"/>
          </a:xfrm>
        </p:spPr>
        <p:txBody>
          <a:bodyPr/>
          <a:lstStyle/>
          <a:p>
            <a:r>
              <a:rPr lang="es-ES" sz="4000" dirty="0"/>
              <a:t>5. </a:t>
            </a:r>
            <a:r>
              <a:rPr lang="es-ES" sz="4000" b="1" dirty="0">
                <a:solidFill>
                  <a:schemeClr val="bg1"/>
                </a:solidFill>
              </a:rPr>
              <a:t>¿Cómo interpretarlo?</a:t>
            </a:r>
            <a:endParaRPr lang="es-CO" sz="4000" b="1" dirty="0">
              <a:solidFill>
                <a:schemeClr val="bg1"/>
              </a:solidFill>
            </a:endParaRPr>
          </a:p>
        </p:txBody>
      </p:sp>
      <p:sp>
        <p:nvSpPr>
          <p:cNvPr id="5" name="Subtítulo 2">
            <a:extLst>
              <a:ext uri="{FF2B5EF4-FFF2-40B4-BE49-F238E27FC236}">
                <a16:creationId xmlns:a16="http://schemas.microsoft.com/office/drawing/2014/main" id="{BB9C35F8-871A-4BCC-B26F-0BB34E99AB5E}"/>
              </a:ext>
            </a:extLst>
          </p:cNvPr>
          <p:cNvSpPr txBox="1">
            <a:spLocks/>
          </p:cNvSpPr>
          <p:nvPr/>
        </p:nvSpPr>
        <p:spPr>
          <a:xfrm>
            <a:off x="512162" y="2543834"/>
            <a:ext cx="5980802" cy="465998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Plus Jakarta Sans Light" pitchFamily="2" charset="0"/>
                <a:ea typeface="+mn-ea"/>
                <a:cs typeface="Plus Jakarta Sans Light"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2400" b="1" dirty="0">
                <a:solidFill>
                  <a:schemeClr val="bg1"/>
                </a:solidFill>
              </a:rPr>
              <a:t>Método 3</a:t>
            </a:r>
          </a:p>
          <a:p>
            <a:pPr marL="457200" indent="-457200">
              <a:buFont typeface="Wingdings" panose="05000000000000000000" pitchFamily="2" charset="2"/>
              <a:buChar char="§"/>
            </a:pPr>
            <a:r>
              <a:rPr lang="es-ES" sz="2400" dirty="0">
                <a:solidFill>
                  <a:schemeClr val="bg1"/>
                </a:solidFill>
              </a:rPr>
              <a:t>Si está utilizando la escala de 1 a 7 en desacuerdo/de acuerdo, es mejor dividir el número total de personas que ofrecieron una respuesta de 5 a 7 (algo de acuerdo – de acuerdo – muy de acuerdo) por el número total de encuestados. Después, multiplica el resultado por 10 o 100 (dependiendo de si utilizas una escala de 1-10 o 1-100). Podrías hacer lo mismo con la escala del 1 al 5 (siendo 4 y 5 las respuestas positivas).</a:t>
            </a:r>
            <a:endParaRPr lang="es-CO" sz="2400" dirty="0">
              <a:solidFill>
                <a:schemeClr val="bg1"/>
              </a:solidFill>
            </a:endParaRPr>
          </a:p>
        </p:txBody>
      </p:sp>
      <p:sp>
        <p:nvSpPr>
          <p:cNvPr id="6" name="Rectángulo 5">
            <a:extLst>
              <a:ext uri="{FF2B5EF4-FFF2-40B4-BE49-F238E27FC236}">
                <a16:creationId xmlns:a16="http://schemas.microsoft.com/office/drawing/2014/main" id="{A2F54856-FDAF-4140-976A-9979C58B1682}"/>
              </a:ext>
            </a:extLst>
          </p:cNvPr>
          <p:cNvSpPr/>
          <p:nvPr/>
        </p:nvSpPr>
        <p:spPr>
          <a:xfrm>
            <a:off x="7113495" y="4688113"/>
            <a:ext cx="5078505" cy="1833709"/>
          </a:xfrm>
          <a:prstGeom prst="rect">
            <a:avLst/>
          </a:prstGeom>
          <a:solidFill>
            <a:srgbClr val="F8C02B"/>
          </a:solidFill>
          <a:ln>
            <a:solidFill>
              <a:srgbClr val="F8C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 name="CuadroTexto 6">
            <a:extLst>
              <a:ext uri="{FF2B5EF4-FFF2-40B4-BE49-F238E27FC236}">
                <a16:creationId xmlns:a16="http://schemas.microsoft.com/office/drawing/2014/main" id="{9018C111-85DC-432D-B3AF-7BA697739487}"/>
              </a:ext>
            </a:extLst>
          </p:cNvPr>
          <p:cNvSpPr txBox="1"/>
          <p:nvPr/>
        </p:nvSpPr>
        <p:spPr>
          <a:xfrm>
            <a:off x="7307354" y="5023386"/>
            <a:ext cx="4884646" cy="1200329"/>
          </a:xfrm>
          <a:prstGeom prst="rect">
            <a:avLst/>
          </a:prstGeom>
          <a:noFill/>
        </p:spPr>
        <p:txBody>
          <a:bodyPr wrap="square">
            <a:spAutoFit/>
          </a:bodyPr>
          <a:lstStyle/>
          <a:p>
            <a:r>
              <a:rPr lang="es-ES" b="1" dirty="0">
                <a:solidFill>
                  <a:schemeClr val="bg1"/>
                </a:solidFill>
                <a:latin typeface="Plus Jakarta Sans" pitchFamily="2" charset="0"/>
                <a:cs typeface="Plus Jakarta Sans" pitchFamily="2" charset="0"/>
              </a:rPr>
              <a:t>Si tienes 100 encuestados y 70 de ellos ofrecieron una respuesta positiva, la puntuación CES será 7 o 70 (70/100 x 10/100).</a:t>
            </a:r>
            <a:endParaRPr lang="es-CO" sz="1800" b="1" dirty="0">
              <a:solidFill>
                <a:schemeClr val="bg1"/>
              </a:solidFill>
              <a:latin typeface="Plus Jakarta Sans" pitchFamily="2" charset="0"/>
              <a:cs typeface="Plus Jakarta Sans" pitchFamily="2" charset="0"/>
            </a:endParaRPr>
          </a:p>
        </p:txBody>
      </p:sp>
      <p:sp>
        <p:nvSpPr>
          <p:cNvPr id="11" name="Título 1">
            <a:extLst>
              <a:ext uri="{FF2B5EF4-FFF2-40B4-BE49-F238E27FC236}">
                <a16:creationId xmlns:a16="http://schemas.microsoft.com/office/drawing/2014/main" id="{B9171CE6-2748-4581-9D8E-86A8F385B9A8}"/>
              </a:ext>
            </a:extLst>
          </p:cNvPr>
          <p:cNvSpPr txBox="1">
            <a:spLocks/>
          </p:cNvSpPr>
          <p:nvPr/>
        </p:nvSpPr>
        <p:spPr>
          <a:xfrm>
            <a:off x="7060612" y="2969635"/>
            <a:ext cx="5262017" cy="918727"/>
          </a:xfrm>
        </p:spPr>
        <p:txBody>
          <a:bodyPr anchor="b">
            <a:noAutofit/>
          </a:bodyPr>
          <a:lstStyle>
            <a:lvl1pPr algn="l" defTabSz="914400" rtl="0" eaLnBrk="1" latinLnBrk="0" hangingPunct="1">
              <a:lnSpc>
                <a:spcPct val="90000"/>
              </a:lnSpc>
              <a:spcBef>
                <a:spcPct val="0"/>
              </a:spcBef>
              <a:buNone/>
              <a:defRPr sz="4400" kern="1200">
                <a:solidFill>
                  <a:srgbClr val="B9D63E"/>
                </a:solidFill>
                <a:latin typeface="Plus Jakarta Sans ExtraBold" pitchFamily="2" charset="0"/>
                <a:ea typeface="+mj-ea"/>
                <a:cs typeface="Plus Jakarta Sans ExtraBold" pitchFamily="2" charset="0"/>
              </a:defRPr>
            </a:lvl1pPr>
          </a:lstStyle>
          <a:p>
            <a:r>
              <a:rPr lang="es-ES" sz="3200" b="1" dirty="0"/>
              <a:t>CES=  </a:t>
            </a:r>
            <a:r>
              <a:rPr lang="es-ES" sz="3200" b="1" dirty="0">
                <a:solidFill>
                  <a:srgbClr val="342FEA"/>
                </a:solidFill>
              </a:rPr>
              <a:t># resultados positivos</a:t>
            </a:r>
            <a:endParaRPr lang="es-ES" sz="3200" dirty="0">
              <a:solidFill>
                <a:srgbClr val="342FEA"/>
              </a:solidFill>
            </a:endParaRPr>
          </a:p>
          <a:p>
            <a:r>
              <a:rPr lang="es-ES" sz="3200" b="1" dirty="0">
                <a:solidFill>
                  <a:srgbClr val="342FEA"/>
                </a:solidFill>
              </a:rPr>
              <a:t>	    Total encuestados</a:t>
            </a:r>
            <a:endParaRPr lang="es-CO" sz="3200" b="1" dirty="0">
              <a:solidFill>
                <a:srgbClr val="342FEA"/>
              </a:solidFill>
            </a:endParaRPr>
          </a:p>
        </p:txBody>
      </p:sp>
      <p:cxnSp>
        <p:nvCxnSpPr>
          <p:cNvPr id="12" name="Conector recto 11">
            <a:extLst>
              <a:ext uri="{FF2B5EF4-FFF2-40B4-BE49-F238E27FC236}">
                <a16:creationId xmlns:a16="http://schemas.microsoft.com/office/drawing/2014/main" id="{D3E0556A-C81E-46F5-ABD2-D9257CCB2A76}"/>
              </a:ext>
            </a:extLst>
          </p:cNvPr>
          <p:cNvCxnSpPr>
            <a:cxnSpLocks/>
          </p:cNvCxnSpPr>
          <p:nvPr/>
        </p:nvCxnSpPr>
        <p:spPr>
          <a:xfrm>
            <a:off x="8225677" y="3399971"/>
            <a:ext cx="3458323" cy="0"/>
          </a:xfrm>
          <a:prstGeom prst="line">
            <a:avLst/>
          </a:prstGeom>
          <a:ln w="38100">
            <a:solidFill>
              <a:srgbClr val="F8C02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7901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66D96EFF-0990-4846-BCA3-476F77CB115A}"/>
              </a:ext>
            </a:extLst>
          </p:cNvPr>
          <p:cNvSpPr>
            <a:spLocks noGrp="1"/>
          </p:cNvSpPr>
          <p:nvPr>
            <p:ph type="ctrTitle"/>
          </p:nvPr>
        </p:nvSpPr>
        <p:spPr>
          <a:xfrm>
            <a:off x="658905" y="3782049"/>
            <a:ext cx="4383742" cy="918727"/>
          </a:xfrm>
        </p:spPr>
        <p:txBody>
          <a:bodyPr>
            <a:normAutofit fontScale="90000"/>
          </a:bodyPr>
          <a:lstStyle/>
          <a:p>
            <a:r>
              <a:rPr lang="es-ES" b="1" dirty="0">
                <a:solidFill>
                  <a:schemeClr val="bg1"/>
                </a:solidFill>
              </a:rPr>
              <a:t>Cerremos nuestra sesión</a:t>
            </a:r>
            <a:endParaRPr lang="es-CO" b="1" dirty="0">
              <a:solidFill>
                <a:schemeClr val="bg1"/>
              </a:solidFill>
            </a:endParaRPr>
          </a:p>
        </p:txBody>
      </p:sp>
      <p:sp>
        <p:nvSpPr>
          <p:cNvPr id="7" name="Rectángulo 6">
            <a:extLst>
              <a:ext uri="{FF2B5EF4-FFF2-40B4-BE49-F238E27FC236}">
                <a16:creationId xmlns:a16="http://schemas.microsoft.com/office/drawing/2014/main" id="{AB624320-CF10-46E0-996D-0A258B3DAAD7}"/>
              </a:ext>
            </a:extLst>
          </p:cNvPr>
          <p:cNvSpPr/>
          <p:nvPr/>
        </p:nvSpPr>
        <p:spPr>
          <a:xfrm>
            <a:off x="6696635" y="1982306"/>
            <a:ext cx="5217459" cy="2259106"/>
          </a:xfrm>
          <a:prstGeom prst="rect">
            <a:avLst/>
          </a:prstGeom>
          <a:solidFill>
            <a:srgbClr val="F8C02B"/>
          </a:solidFill>
          <a:ln>
            <a:solidFill>
              <a:srgbClr val="F8C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605357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0D009E-16CE-74B6-CE08-D8B1849F23E0}"/>
              </a:ext>
            </a:extLst>
          </p:cNvPr>
          <p:cNvSpPr>
            <a:spLocks noGrp="1"/>
          </p:cNvSpPr>
          <p:nvPr>
            <p:ph type="ctrTitle"/>
          </p:nvPr>
        </p:nvSpPr>
        <p:spPr>
          <a:xfrm>
            <a:off x="860010" y="2509260"/>
            <a:ext cx="8969790" cy="1839479"/>
          </a:xfrm>
        </p:spPr>
        <p:txBody>
          <a:bodyPr>
            <a:normAutofit fontScale="90000"/>
          </a:bodyPr>
          <a:lstStyle/>
          <a:p>
            <a:r>
              <a:rPr lang="es-ES" dirty="0"/>
              <a:t>Sesión No 8</a:t>
            </a:r>
            <a:br>
              <a:rPr lang="es-ES" dirty="0"/>
            </a:br>
            <a:r>
              <a:rPr lang="es-ES" dirty="0"/>
              <a:t>Herramientas de </a:t>
            </a:r>
            <a:br>
              <a:rPr lang="es-ES" dirty="0"/>
            </a:br>
            <a:r>
              <a:rPr lang="es-ES" dirty="0"/>
              <a:t>medición UX</a:t>
            </a:r>
            <a:endParaRPr lang="es-CO" sz="2000" dirty="0"/>
          </a:p>
        </p:txBody>
      </p:sp>
    </p:spTree>
    <p:extLst>
      <p:ext uri="{BB962C8B-B14F-4D97-AF65-F5344CB8AC3E}">
        <p14:creationId xmlns:p14="http://schemas.microsoft.com/office/powerpoint/2010/main" val="3657103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Gráfico 4">
            <a:extLst>
              <a:ext uri="{FF2B5EF4-FFF2-40B4-BE49-F238E27FC236}">
                <a16:creationId xmlns:a16="http://schemas.microsoft.com/office/drawing/2014/main" id="{C767219E-A3FF-A877-A763-D15DAB052C5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17567" y="1053834"/>
            <a:ext cx="2683192" cy="2683192"/>
          </a:xfrm>
          <a:prstGeom prst="rect">
            <a:avLst/>
          </a:prstGeom>
        </p:spPr>
      </p:pic>
      <p:sp>
        <p:nvSpPr>
          <p:cNvPr id="2" name="Título 1">
            <a:extLst>
              <a:ext uri="{FF2B5EF4-FFF2-40B4-BE49-F238E27FC236}">
                <a16:creationId xmlns:a16="http://schemas.microsoft.com/office/drawing/2014/main" id="{D129C76F-81F3-F3DD-C6CA-825E209C8CF8}"/>
              </a:ext>
            </a:extLst>
          </p:cNvPr>
          <p:cNvSpPr>
            <a:spLocks noGrp="1"/>
          </p:cNvSpPr>
          <p:nvPr>
            <p:ph type="ctrTitle"/>
          </p:nvPr>
        </p:nvSpPr>
        <p:spPr/>
        <p:txBody>
          <a:bodyPr/>
          <a:lstStyle/>
          <a:p>
            <a:endParaRPr lang="es-CO"/>
          </a:p>
        </p:txBody>
      </p:sp>
      <p:sp>
        <p:nvSpPr>
          <p:cNvPr id="3" name="Subtítulo 2">
            <a:extLst>
              <a:ext uri="{FF2B5EF4-FFF2-40B4-BE49-F238E27FC236}">
                <a16:creationId xmlns:a16="http://schemas.microsoft.com/office/drawing/2014/main" id="{1949B030-7A77-8A57-6BF2-B8ECE819E03E}"/>
              </a:ext>
            </a:extLst>
          </p:cNvPr>
          <p:cNvSpPr>
            <a:spLocks noGrp="1"/>
          </p:cNvSpPr>
          <p:nvPr>
            <p:ph type="subTitle" idx="1"/>
          </p:nvPr>
        </p:nvSpPr>
        <p:spPr/>
        <p:txBody>
          <a:bodyPr/>
          <a:lstStyle/>
          <a:p>
            <a:endParaRPr lang="es-CO" dirty="0"/>
          </a:p>
        </p:txBody>
      </p:sp>
      <p:pic>
        <p:nvPicPr>
          <p:cNvPr id="9" name="Gráfico 8">
            <a:extLst>
              <a:ext uri="{FF2B5EF4-FFF2-40B4-BE49-F238E27FC236}">
                <a16:creationId xmlns:a16="http://schemas.microsoft.com/office/drawing/2014/main" id="{60049F02-0EB3-0B66-C1F4-5A6BC800E18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03269" y="4245093"/>
            <a:ext cx="3462406" cy="1245102"/>
          </a:xfrm>
          <a:prstGeom prst="rect">
            <a:avLst/>
          </a:prstGeom>
        </p:spPr>
      </p:pic>
      <p:sp>
        <p:nvSpPr>
          <p:cNvPr id="10" name="CuadroTexto 9">
            <a:extLst>
              <a:ext uri="{FF2B5EF4-FFF2-40B4-BE49-F238E27FC236}">
                <a16:creationId xmlns:a16="http://schemas.microsoft.com/office/drawing/2014/main" id="{047D2C51-B58D-427E-453F-8316E323E4C1}"/>
              </a:ext>
            </a:extLst>
          </p:cNvPr>
          <p:cNvSpPr txBox="1"/>
          <p:nvPr/>
        </p:nvSpPr>
        <p:spPr>
          <a:xfrm>
            <a:off x="8650690" y="2421556"/>
            <a:ext cx="1416946" cy="769441"/>
          </a:xfrm>
          <a:prstGeom prst="rect">
            <a:avLst/>
          </a:prstGeom>
          <a:noFill/>
        </p:spPr>
        <p:txBody>
          <a:bodyPr wrap="square" rtlCol="0">
            <a:spAutoFit/>
          </a:bodyPr>
          <a:lstStyle/>
          <a:p>
            <a:pPr algn="ctr"/>
            <a:r>
              <a:rPr lang="es-MX" sz="4400" dirty="0">
                <a:solidFill>
                  <a:srgbClr val="B9D63E"/>
                </a:solidFill>
                <a:latin typeface="Plus Jakarta Sans ExtraBold" pitchFamily="2" charset="0"/>
                <a:cs typeface="Plus Jakarta Sans ExtraBold" pitchFamily="2" charset="0"/>
              </a:rPr>
              <a:t>13%</a:t>
            </a:r>
            <a:endParaRPr lang="es-CO" sz="4400" dirty="0">
              <a:solidFill>
                <a:srgbClr val="B9D63E"/>
              </a:solidFill>
              <a:latin typeface="Plus Jakarta Sans ExtraBold" pitchFamily="2" charset="0"/>
              <a:cs typeface="Plus Jakarta Sans ExtraBold" pitchFamily="2" charset="0"/>
            </a:endParaRPr>
          </a:p>
        </p:txBody>
      </p:sp>
      <p:sp>
        <p:nvSpPr>
          <p:cNvPr id="11" name="CuadroTexto 10">
            <a:extLst>
              <a:ext uri="{FF2B5EF4-FFF2-40B4-BE49-F238E27FC236}">
                <a16:creationId xmlns:a16="http://schemas.microsoft.com/office/drawing/2014/main" id="{3DAB97B7-73FA-CADE-9952-75989AE34547}"/>
              </a:ext>
            </a:extLst>
          </p:cNvPr>
          <p:cNvSpPr txBox="1"/>
          <p:nvPr/>
        </p:nvSpPr>
        <p:spPr>
          <a:xfrm>
            <a:off x="11054274" y="4122696"/>
            <a:ext cx="759941" cy="400110"/>
          </a:xfrm>
          <a:prstGeom prst="rect">
            <a:avLst/>
          </a:prstGeom>
          <a:noFill/>
        </p:spPr>
        <p:txBody>
          <a:bodyPr wrap="square" rtlCol="0">
            <a:spAutoFit/>
          </a:bodyPr>
          <a:lstStyle/>
          <a:p>
            <a:pPr algn="r"/>
            <a:r>
              <a:rPr lang="es-MX" sz="2000" dirty="0">
                <a:solidFill>
                  <a:srgbClr val="B9D63E"/>
                </a:solidFill>
                <a:latin typeface="Plus Jakarta Sans ExtraBold" pitchFamily="2" charset="0"/>
                <a:cs typeface="Plus Jakarta Sans ExtraBold" pitchFamily="2" charset="0"/>
              </a:rPr>
              <a:t>29%</a:t>
            </a:r>
            <a:endParaRPr lang="es-CO" sz="2000" dirty="0">
              <a:solidFill>
                <a:srgbClr val="B9D63E"/>
              </a:solidFill>
              <a:latin typeface="Plus Jakarta Sans ExtraBold" pitchFamily="2" charset="0"/>
              <a:cs typeface="Plus Jakarta Sans ExtraBold" pitchFamily="2" charset="0"/>
            </a:endParaRPr>
          </a:p>
        </p:txBody>
      </p:sp>
      <p:sp>
        <p:nvSpPr>
          <p:cNvPr id="12" name="CuadroTexto 11">
            <a:extLst>
              <a:ext uri="{FF2B5EF4-FFF2-40B4-BE49-F238E27FC236}">
                <a16:creationId xmlns:a16="http://schemas.microsoft.com/office/drawing/2014/main" id="{08DA405E-9B9A-4B8E-C39E-D68365F71665}"/>
              </a:ext>
            </a:extLst>
          </p:cNvPr>
          <p:cNvSpPr txBox="1"/>
          <p:nvPr/>
        </p:nvSpPr>
        <p:spPr>
          <a:xfrm>
            <a:off x="10965675" y="4667589"/>
            <a:ext cx="848539" cy="400110"/>
          </a:xfrm>
          <a:prstGeom prst="rect">
            <a:avLst/>
          </a:prstGeom>
          <a:noFill/>
        </p:spPr>
        <p:txBody>
          <a:bodyPr wrap="square" rtlCol="0">
            <a:spAutoFit/>
          </a:bodyPr>
          <a:lstStyle/>
          <a:p>
            <a:pPr algn="r"/>
            <a:r>
              <a:rPr lang="es-MX" sz="2000" dirty="0">
                <a:solidFill>
                  <a:srgbClr val="EE92D3"/>
                </a:solidFill>
                <a:latin typeface="Plus Jakarta Sans ExtraBold" pitchFamily="2" charset="0"/>
                <a:cs typeface="Plus Jakarta Sans ExtraBold" pitchFamily="2" charset="0"/>
              </a:rPr>
              <a:t>33%</a:t>
            </a:r>
            <a:endParaRPr lang="es-CO" sz="2000" dirty="0">
              <a:solidFill>
                <a:srgbClr val="EE92D3"/>
              </a:solidFill>
              <a:latin typeface="Plus Jakarta Sans ExtraBold" pitchFamily="2" charset="0"/>
              <a:cs typeface="Plus Jakarta Sans ExtraBold" pitchFamily="2" charset="0"/>
            </a:endParaRPr>
          </a:p>
        </p:txBody>
      </p:sp>
      <p:sp>
        <p:nvSpPr>
          <p:cNvPr id="13" name="CuadroTexto 12">
            <a:extLst>
              <a:ext uri="{FF2B5EF4-FFF2-40B4-BE49-F238E27FC236}">
                <a16:creationId xmlns:a16="http://schemas.microsoft.com/office/drawing/2014/main" id="{8825C8AC-BBB2-F746-7904-8D5B1F8FB588}"/>
              </a:ext>
            </a:extLst>
          </p:cNvPr>
          <p:cNvSpPr txBox="1"/>
          <p:nvPr/>
        </p:nvSpPr>
        <p:spPr>
          <a:xfrm>
            <a:off x="10965674" y="5198372"/>
            <a:ext cx="848539" cy="400110"/>
          </a:xfrm>
          <a:prstGeom prst="rect">
            <a:avLst/>
          </a:prstGeom>
          <a:noFill/>
        </p:spPr>
        <p:txBody>
          <a:bodyPr wrap="square" rtlCol="0">
            <a:spAutoFit/>
          </a:bodyPr>
          <a:lstStyle/>
          <a:p>
            <a:pPr algn="r"/>
            <a:r>
              <a:rPr lang="es-MX" sz="2000" dirty="0">
                <a:solidFill>
                  <a:srgbClr val="F8C02B"/>
                </a:solidFill>
                <a:latin typeface="Plus Jakarta Sans ExtraBold" pitchFamily="2" charset="0"/>
                <a:cs typeface="Plus Jakarta Sans ExtraBold" pitchFamily="2" charset="0"/>
              </a:rPr>
              <a:t>24%</a:t>
            </a:r>
            <a:endParaRPr lang="es-CO" sz="2000" dirty="0">
              <a:solidFill>
                <a:srgbClr val="F8C02B"/>
              </a:solidFill>
              <a:latin typeface="Plus Jakarta Sans ExtraBold" pitchFamily="2" charset="0"/>
              <a:cs typeface="Plus Jakarta Sans ExtraBold" pitchFamily="2" charset="0"/>
            </a:endParaRPr>
          </a:p>
        </p:txBody>
      </p:sp>
    </p:spTree>
    <p:extLst>
      <p:ext uri="{BB962C8B-B14F-4D97-AF65-F5344CB8AC3E}">
        <p14:creationId xmlns:p14="http://schemas.microsoft.com/office/powerpoint/2010/main" val="4039033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CA0C27C6-A89E-25BE-46F1-57B7BDEDD060}"/>
              </a:ext>
            </a:extLst>
          </p:cNvPr>
          <p:cNvSpPr>
            <a:spLocks noGrp="1"/>
          </p:cNvSpPr>
          <p:nvPr>
            <p:ph type="body" idx="1"/>
          </p:nvPr>
        </p:nvSpPr>
        <p:spPr/>
        <p:txBody>
          <a:bodyPr/>
          <a:lstStyle/>
          <a:p>
            <a:endParaRPr lang="es-CO"/>
          </a:p>
        </p:txBody>
      </p:sp>
      <p:sp>
        <p:nvSpPr>
          <p:cNvPr id="3" name="Marcador de posición de imagen 2">
            <a:extLst>
              <a:ext uri="{FF2B5EF4-FFF2-40B4-BE49-F238E27FC236}">
                <a16:creationId xmlns:a16="http://schemas.microsoft.com/office/drawing/2014/main" id="{1006BB93-E986-1E64-D310-AA0E3CE53573}"/>
              </a:ext>
            </a:extLst>
          </p:cNvPr>
          <p:cNvSpPr>
            <a:spLocks noGrp="1"/>
          </p:cNvSpPr>
          <p:nvPr>
            <p:ph type="pic" sz="quarter" idx="10"/>
          </p:nvPr>
        </p:nvSpPr>
        <p:spPr/>
        <p:txBody>
          <a:bodyPr/>
          <a:lstStyle/>
          <a:p>
            <a:endParaRPr lang="es-CO"/>
          </a:p>
        </p:txBody>
      </p:sp>
      <p:sp>
        <p:nvSpPr>
          <p:cNvPr id="4" name="Título 3">
            <a:extLst>
              <a:ext uri="{FF2B5EF4-FFF2-40B4-BE49-F238E27FC236}">
                <a16:creationId xmlns:a16="http://schemas.microsoft.com/office/drawing/2014/main" id="{4115DF64-E77A-265A-0F36-933F011D69CC}"/>
              </a:ext>
            </a:extLst>
          </p:cNvPr>
          <p:cNvSpPr>
            <a:spLocks noGrp="1"/>
          </p:cNvSpPr>
          <p:nvPr>
            <p:ph type="title"/>
          </p:nvPr>
        </p:nvSpPr>
        <p:spPr/>
        <p:txBody>
          <a:bodyPr/>
          <a:lstStyle/>
          <a:p>
            <a:endParaRPr lang="es-CO" dirty="0"/>
          </a:p>
        </p:txBody>
      </p:sp>
    </p:spTree>
    <p:extLst>
      <p:ext uri="{BB962C8B-B14F-4D97-AF65-F5344CB8AC3E}">
        <p14:creationId xmlns:p14="http://schemas.microsoft.com/office/powerpoint/2010/main" val="2966195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037C69-3587-A32A-4D69-3F1F6E471BFC}"/>
              </a:ext>
            </a:extLst>
          </p:cNvPr>
          <p:cNvSpPr>
            <a:spLocks noGrp="1"/>
          </p:cNvSpPr>
          <p:nvPr>
            <p:ph type="ctrTitle"/>
          </p:nvPr>
        </p:nvSpPr>
        <p:spPr>
          <a:xfrm>
            <a:off x="731520" y="1535308"/>
            <a:ext cx="10685417" cy="1038076"/>
          </a:xfrm>
        </p:spPr>
        <p:txBody>
          <a:bodyPr/>
          <a:lstStyle/>
          <a:p>
            <a:endParaRPr lang="es-CO" dirty="0"/>
          </a:p>
        </p:txBody>
      </p:sp>
      <p:sp>
        <p:nvSpPr>
          <p:cNvPr id="3" name="Subtítulo 2">
            <a:extLst>
              <a:ext uri="{FF2B5EF4-FFF2-40B4-BE49-F238E27FC236}">
                <a16:creationId xmlns:a16="http://schemas.microsoft.com/office/drawing/2014/main" id="{11AFD4E4-9379-53BB-E332-8FE528AB82E9}"/>
              </a:ext>
            </a:extLst>
          </p:cNvPr>
          <p:cNvSpPr>
            <a:spLocks noGrp="1"/>
          </p:cNvSpPr>
          <p:nvPr>
            <p:ph type="subTitle" idx="1"/>
          </p:nvPr>
        </p:nvSpPr>
        <p:spPr/>
        <p:txBody>
          <a:bodyPr/>
          <a:lstStyle/>
          <a:p>
            <a:endParaRPr lang="es-CO"/>
          </a:p>
        </p:txBody>
      </p:sp>
    </p:spTree>
    <p:extLst>
      <p:ext uri="{BB962C8B-B14F-4D97-AF65-F5344CB8AC3E}">
        <p14:creationId xmlns:p14="http://schemas.microsoft.com/office/powerpoint/2010/main" val="2804906808"/>
      </p:ext>
    </p:extLst>
  </p:cSld>
  <p:clrMapOvr>
    <a:masterClrMapping/>
  </p:clrMapOvr>
</p:sld>
</file>

<file path=ppt/theme/theme1.xml><?xml version="1.0" encoding="utf-8"?>
<a:theme xmlns:a="http://schemas.openxmlformats.org/drawingml/2006/main" name="Portada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Interior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10732</TotalTime>
  <Words>1150</Words>
  <Application>Microsoft Office PowerPoint</Application>
  <PresentationFormat>Panorámica</PresentationFormat>
  <Paragraphs>117</Paragraphs>
  <Slides>18</Slides>
  <Notes>2</Notes>
  <HiddenSlides>3</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18</vt:i4>
      </vt:variant>
    </vt:vector>
  </HeadingPairs>
  <TitlesOfParts>
    <vt:vector size="27" baseType="lpstr">
      <vt:lpstr>Aptos</vt:lpstr>
      <vt:lpstr>Aptos Display</vt:lpstr>
      <vt:lpstr>Arial</vt:lpstr>
      <vt:lpstr>Plus Jakarta Sans</vt:lpstr>
      <vt:lpstr>Plus Jakarta Sans ExtraBold</vt:lpstr>
      <vt:lpstr>Plus Jakarta Sans Light</vt:lpstr>
      <vt:lpstr>Wingdings</vt:lpstr>
      <vt:lpstr>Portadas</vt:lpstr>
      <vt:lpstr>Interiores</vt:lpstr>
      <vt:lpstr>Sesión No 8 Herramientas de  medición UX</vt:lpstr>
      <vt:lpstr>1. ¿Qué es el CES?</vt:lpstr>
      <vt:lpstr>1. ¿Qué es el CES?</vt:lpstr>
      <vt:lpstr>2. Su historia</vt:lpstr>
      <vt:lpstr>3. ¿Por qué es importante?</vt:lpstr>
      <vt:lpstr>3. ¿Por qué es importante?</vt:lpstr>
      <vt:lpstr>4. Ejemplos de CES</vt:lpstr>
      <vt:lpstr>4. Ejemplos de CES</vt:lpstr>
      <vt:lpstr>4. Ejemplos de CES</vt:lpstr>
      <vt:lpstr>4. Ejemplos de CES</vt:lpstr>
      <vt:lpstr>5. ¿Cómo interpretarlo?</vt:lpstr>
      <vt:lpstr>5. ¿Cómo interpretarlo?</vt:lpstr>
      <vt:lpstr>5. ¿Cómo interpretarlo?</vt:lpstr>
      <vt:lpstr>Cerremos nuestra sesión</vt:lpstr>
      <vt:lpstr>Sesión No 8 Herramientas de  medición UX</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PC</dc:creator>
  <cp:lastModifiedBy>Tatiana Osorio Cano</cp:lastModifiedBy>
  <cp:revision>191</cp:revision>
  <dcterms:created xsi:type="dcterms:W3CDTF">2025-08-28T23:33:07Z</dcterms:created>
  <dcterms:modified xsi:type="dcterms:W3CDTF">2025-10-23T02:44:46Z</dcterms:modified>
</cp:coreProperties>
</file>